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51"/>
  </p:notesMasterIdLst>
  <p:handoutMasterIdLst>
    <p:handoutMasterId r:id="rId52"/>
  </p:handoutMasterIdLst>
  <p:sldIdLst>
    <p:sldId id="256" r:id="rId3"/>
    <p:sldId id="260" r:id="rId4"/>
    <p:sldId id="257" r:id="rId5"/>
    <p:sldId id="268" r:id="rId6"/>
    <p:sldId id="267" r:id="rId7"/>
    <p:sldId id="269" r:id="rId8"/>
    <p:sldId id="277" r:id="rId9"/>
    <p:sldId id="270" r:id="rId10"/>
    <p:sldId id="324" r:id="rId11"/>
    <p:sldId id="272" r:id="rId12"/>
    <p:sldId id="321" r:id="rId13"/>
    <p:sldId id="322" r:id="rId14"/>
    <p:sldId id="271" r:id="rId15"/>
    <p:sldId id="273" r:id="rId16"/>
    <p:sldId id="274" r:id="rId17"/>
    <p:sldId id="275" r:id="rId18"/>
    <p:sldId id="276" r:id="rId19"/>
    <p:sldId id="323" r:id="rId20"/>
    <p:sldId id="259" r:id="rId21"/>
    <p:sldId id="279" r:id="rId22"/>
    <p:sldId id="310" r:id="rId23"/>
    <p:sldId id="281" r:id="rId24"/>
    <p:sldId id="282" r:id="rId25"/>
    <p:sldId id="283" r:id="rId26"/>
    <p:sldId id="284" r:id="rId27"/>
    <p:sldId id="285" r:id="rId28"/>
    <p:sldId id="286" r:id="rId29"/>
    <p:sldId id="317" r:id="rId30"/>
    <p:sldId id="289" r:id="rId31"/>
    <p:sldId id="298" r:id="rId32"/>
    <p:sldId id="318" r:id="rId33"/>
    <p:sldId id="319" r:id="rId34"/>
    <p:sldId id="294" r:id="rId35"/>
    <p:sldId id="296" r:id="rId36"/>
    <p:sldId id="297" r:id="rId37"/>
    <p:sldId id="299" r:id="rId38"/>
    <p:sldId id="300" r:id="rId39"/>
    <p:sldId id="311" r:id="rId40"/>
    <p:sldId id="301" r:id="rId41"/>
    <p:sldId id="303" r:id="rId42"/>
    <p:sldId id="304" r:id="rId43"/>
    <p:sldId id="305" r:id="rId44"/>
    <p:sldId id="306" r:id="rId45"/>
    <p:sldId id="307" r:id="rId46"/>
    <p:sldId id="308" r:id="rId47"/>
    <p:sldId id="309" r:id="rId48"/>
    <p:sldId id="313" r:id="rId49"/>
    <p:sldId id="261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04BC"/>
    <a:srgbClr val="800F00"/>
    <a:srgbClr val="866300"/>
    <a:srgbClr val="9E7500"/>
    <a:srgbClr val="005000"/>
    <a:srgbClr val="A50C07"/>
    <a:srgbClr val="7A3A00"/>
    <a:srgbClr val="C72D00"/>
    <a:srgbClr val="E685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Kiểu Có chủ đề 1 - Nhấn mạnh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662" autoAdjust="0"/>
    <p:restoredTop sz="94660" autoAdjust="0"/>
  </p:normalViewPr>
  <p:slideViewPr>
    <p:cSldViewPr>
      <p:cViewPr varScale="1">
        <p:scale>
          <a:sx n="66" d="100"/>
          <a:sy n="66" d="100"/>
        </p:scale>
        <p:origin x="170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-1716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423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A5848F14-5F65-4EB5-BFC9-386F371E1AB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836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3213" y="5062538"/>
            <a:ext cx="5903912" cy="1109662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vi-VN" noProof="0" smtClean="0"/>
              <a:t>Bấm &amp; sửa kiểu tiêu đề</a:t>
            </a:r>
            <a:endParaRPr lang="ru-RU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213" y="5734050"/>
            <a:ext cx="5903912" cy="69691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400" b="1"/>
            </a:lvl1pPr>
          </a:lstStyle>
          <a:p>
            <a:pPr lvl="0"/>
            <a:r>
              <a:rPr lang="vi-VN" noProof="0" smtClean="0"/>
              <a:t>Bấm &amp; sửa kiểu phụ đề</a:t>
            </a:r>
            <a:endParaRPr 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39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084888" y="1268413"/>
            <a:ext cx="1871662" cy="5472112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468313" y="1268413"/>
            <a:ext cx="5464175" cy="5472112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079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vi-VN" smtClean="0"/>
              <a:t>Bấm &amp; sửa kiểu phụ đề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3F6952-4096-4198-BBE1-BF1CF17635D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810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8CD09-91E9-4702-B7F9-4893B2C4D52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887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0AE29B-D2F0-4A75-860B-FBE6D23AC17C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598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C3F769-B27C-4C56-A5FD-C5A74CC13F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7004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7" name="Chỗ dành sẵn cho Ngày tháng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Chỗ dành sẵn cho Chân trang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Chỗ dành sẵn cho Số hiệu Bản chiế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1C460-7901-4F6E-AA7D-564DD1A1196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929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gày tháng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Chỗ dành sẵn cho Chân trang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Số hiệu Bản chiế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A7A89D-AF87-47E0-A3B8-CDC22D4013A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6403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ày tháng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Chỗ dành sẵn cho Chân trang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Chỗ dành sẵn cho Số hiệu Bản chiế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D820D-5EEC-4D96-9A09-E8D7CCB5151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62823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16D9A-7C1C-4E7D-946A-A1CED3B2A8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9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3196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5" name="Chỗ dành sẵn cho Ngày tháng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Chân trang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Chỗ dành sẵn cho Số hiệu Bản chiế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9DC861-6D71-493A-AF46-61BDE5A6A1E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213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90B680-9D64-445D-BE7A-83FBB2237EE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835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Dọc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Dọc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gày tháng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Chỗ dành sẵn cho Chân trang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Chỗ dành sẵn cho Số hiệu Bản chiế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E7EC85-4C68-4A44-A0D3-1DD1307CF05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22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3802366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sz="half" idx="1"/>
          </p:nvPr>
        </p:nvSpPr>
        <p:spPr>
          <a:xfrm>
            <a:off x="5397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324350" y="1844675"/>
            <a:ext cx="3632200" cy="4895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0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Văn bản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4" name="Chỗ dành sẵn cho Nội dung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5" name="Chỗ dành sẵn cho Văn bản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  <p:sp>
        <p:nvSpPr>
          <p:cNvPr id="6" name="Chỗ dành sẵn cho Nội dung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678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 smtClean="0"/>
              <a:t>Bấm &amp; sửa kiểu tiêu đề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88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4291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Nội dung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3937813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vi-VN" smtClean="0"/>
              <a:t>Bấm &amp; sửa kiểu tiêu đề</a:t>
            </a:r>
            <a:endParaRPr lang="en-US"/>
          </a:p>
        </p:txBody>
      </p:sp>
      <p:sp>
        <p:nvSpPr>
          <p:cNvPr id="3" name="Chỗ dành sẵn cho Hình ảnh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vi-VN" smtClean="0"/>
              <a:t>Bấm biểu tượng để thêm hình ảnh</a:t>
            </a:r>
            <a:endParaRPr lang="en-US"/>
          </a:p>
        </p:txBody>
      </p:sp>
      <p:sp>
        <p:nvSpPr>
          <p:cNvPr id="4" name="Chỗ dành sẵn cho Văn bản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vi-VN" smtClean="0"/>
              <a:t>Bấm &amp; sửa kiểu tiêu đề</a:t>
            </a:r>
          </a:p>
        </p:txBody>
      </p:sp>
    </p:spTree>
    <p:extLst>
      <p:ext uri="{BB962C8B-B14F-4D97-AF65-F5344CB8AC3E}">
        <p14:creationId xmlns:p14="http://schemas.microsoft.com/office/powerpoint/2010/main" val="469364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68413"/>
            <a:ext cx="74168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  <a:endParaRPr 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844675"/>
            <a:ext cx="741680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vi-VN" smtClean="0"/>
              <a:t>Bấm &amp; sửa kiểu tiêu đề</a:t>
            </a:r>
          </a:p>
          <a:p>
            <a:pPr lvl="1"/>
            <a:r>
              <a:rPr lang="vi-VN" smtClean="0"/>
              <a:t>Mức hai</a:t>
            </a:r>
          </a:p>
          <a:p>
            <a:pPr lvl="2"/>
            <a:r>
              <a:rPr lang="vi-VN" smtClean="0"/>
              <a:t>Mức ba</a:t>
            </a:r>
          </a:p>
          <a:p>
            <a:pPr lvl="3"/>
            <a:r>
              <a:rPr lang="vi-VN" smtClean="0"/>
              <a:t>Mức bốn</a:t>
            </a:r>
          </a:p>
          <a:p>
            <a:pPr lvl="4"/>
            <a:r>
              <a:rPr lang="vi-VN" smtClean="0"/>
              <a:t>Mức năm</a:t>
            </a:r>
            <a:endParaRPr 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Bell Gothic Std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title style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Click to edit Master text styles</a:t>
            </a:r>
          </a:p>
          <a:p>
            <a:pPr lvl="1"/>
            <a:r>
              <a:rPr lang="ru-RU" smtClean="0"/>
              <a:t>Second level</a:t>
            </a:r>
          </a:p>
          <a:p>
            <a:pPr lvl="2"/>
            <a:r>
              <a:rPr lang="ru-RU" smtClean="0"/>
              <a:t>Third level</a:t>
            </a:r>
          </a:p>
          <a:p>
            <a:pPr lvl="3"/>
            <a:r>
              <a:rPr lang="ru-RU" smtClean="0"/>
              <a:t>Fourth level</a:t>
            </a:r>
          </a:p>
          <a:p>
            <a:pPr lvl="4"/>
            <a:r>
              <a:rPr lang="ru-RU" smtClean="0"/>
              <a:t>Fifth level</a:t>
            </a:r>
          </a:p>
        </p:txBody>
      </p:sp>
      <p:sp>
        <p:nvSpPr>
          <p:cNvPr id="191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ru-RU"/>
          </a:p>
        </p:txBody>
      </p:sp>
      <p:sp>
        <p:nvSpPr>
          <p:cNvPr id="191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endParaRPr lang="ru-RU"/>
          </a:p>
        </p:txBody>
      </p:sp>
      <p:sp>
        <p:nvSpPr>
          <p:cNvPr id="191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64CBC70E-8BBC-4CDC-AD6D-6F669228AB2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ell Gothic Std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lib.hpu2.edu.vn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ibrary.illinois.edu/infosci/research/guides/dewey/#500" TargetMode="Externa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thuvien.hpu2.edu.vn/" TargetMode="Externa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thuvien.hpu2.edu.vn/" TargetMode="Externa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_Văn_Bản 4"/>
          <p:cNvSpPr txBox="1"/>
          <p:nvPr/>
        </p:nvSpPr>
        <p:spPr>
          <a:xfrm>
            <a:off x="914400" y="1266826"/>
            <a:ext cx="4953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 smtClean="0">
                <a:solidFill>
                  <a:srgbClr val="A50C07"/>
                </a:solidFill>
              </a:rPr>
              <a:t>Giới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thiệu</a:t>
            </a:r>
            <a:r>
              <a:rPr lang="en-US" sz="3200" i="1" dirty="0" smtClean="0">
                <a:solidFill>
                  <a:srgbClr val="A50C07"/>
                </a:solidFill>
              </a:rPr>
              <a:t>, </a:t>
            </a:r>
            <a:r>
              <a:rPr lang="en-US" sz="3200" i="1" dirty="0" err="1" smtClean="0">
                <a:solidFill>
                  <a:srgbClr val="A50C07"/>
                </a:solidFill>
              </a:rPr>
              <a:t>hướng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</a:p>
          <a:p>
            <a:r>
              <a:rPr lang="en-US" sz="3200" i="1" dirty="0" err="1" smtClean="0">
                <a:solidFill>
                  <a:srgbClr val="A50C07"/>
                </a:solidFill>
              </a:rPr>
              <a:t>dẫn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tra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cứu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và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khai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thác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các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nguồn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tài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nguyên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thông</a:t>
            </a:r>
            <a:r>
              <a:rPr lang="en-US" sz="3200" i="1" dirty="0" smtClean="0">
                <a:solidFill>
                  <a:srgbClr val="A50C07"/>
                </a:solidFill>
              </a:rPr>
              <a:t> tin</a:t>
            </a:r>
          </a:p>
          <a:p>
            <a:r>
              <a:rPr lang="en-US" sz="3200" i="1" dirty="0" err="1" smtClean="0">
                <a:solidFill>
                  <a:srgbClr val="A50C07"/>
                </a:solidFill>
              </a:rPr>
              <a:t>tại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>
                <a:solidFill>
                  <a:srgbClr val="A50C07"/>
                </a:solidFill>
              </a:rPr>
              <a:t>T</a:t>
            </a:r>
            <a:r>
              <a:rPr lang="en-US" sz="3200" i="1" dirty="0" err="1" smtClean="0">
                <a:solidFill>
                  <a:srgbClr val="A50C07"/>
                </a:solidFill>
              </a:rPr>
              <a:t>hư</a:t>
            </a:r>
            <a:r>
              <a:rPr lang="en-US" sz="3200" i="1" dirty="0" smtClean="0">
                <a:solidFill>
                  <a:srgbClr val="A50C07"/>
                </a:solidFill>
              </a:rPr>
              <a:t> </a:t>
            </a:r>
            <a:r>
              <a:rPr lang="en-US" sz="3200" i="1" dirty="0" err="1" smtClean="0">
                <a:solidFill>
                  <a:srgbClr val="A50C07"/>
                </a:solidFill>
              </a:rPr>
              <a:t>viện</a:t>
            </a:r>
            <a:endParaRPr lang="en-US" sz="3200" i="1" dirty="0">
              <a:solidFill>
                <a:srgbClr val="A50C07"/>
              </a:solidFill>
            </a:endParaRPr>
          </a:p>
        </p:txBody>
      </p:sp>
      <p:sp>
        <p:nvSpPr>
          <p:cNvPr id="3" name="Hộp_Văn_Bản 4"/>
          <p:cNvSpPr txBox="1"/>
          <p:nvPr/>
        </p:nvSpPr>
        <p:spPr>
          <a:xfrm>
            <a:off x="381000" y="45720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err="1" smtClean="0">
                <a:solidFill>
                  <a:srgbClr val="002060"/>
                </a:solidFill>
              </a:rPr>
              <a:t>Báo</a:t>
            </a:r>
            <a:r>
              <a:rPr lang="en-US" sz="2400" i="1" dirty="0" smtClean="0">
                <a:solidFill>
                  <a:srgbClr val="002060"/>
                </a:solidFill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</a:rPr>
              <a:t>cáo</a:t>
            </a:r>
            <a:r>
              <a:rPr lang="en-US" sz="2400" i="1" dirty="0" smtClean="0">
                <a:solidFill>
                  <a:srgbClr val="002060"/>
                </a:solidFill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</a:rPr>
              <a:t>viên</a:t>
            </a:r>
            <a:r>
              <a:rPr lang="en-US" sz="2400" i="1" dirty="0" smtClean="0">
                <a:solidFill>
                  <a:srgbClr val="002060"/>
                </a:solidFill>
              </a:rPr>
              <a:t>:</a:t>
            </a:r>
          </a:p>
          <a:p>
            <a:r>
              <a:rPr lang="en-US" sz="2400" i="1" dirty="0" err="1" smtClean="0">
                <a:solidFill>
                  <a:srgbClr val="002060"/>
                </a:solidFill>
              </a:rPr>
              <a:t>Trần</a:t>
            </a:r>
            <a:r>
              <a:rPr lang="en-US" sz="2400" i="1" dirty="0" smtClean="0">
                <a:solidFill>
                  <a:srgbClr val="002060"/>
                </a:solidFill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</a:rPr>
              <a:t>Xuân</a:t>
            </a:r>
            <a:r>
              <a:rPr lang="en-US" sz="2400" i="1" dirty="0" smtClean="0">
                <a:solidFill>
                  <a:srgbClr val="002060"/>
                </a:solidFill>
              </a:rPr>
              <a:t> </a:t>
            </a:r>
            <a:r>
              <a:rPr lang="en-US" sz="2400" i="1" dirty="0" err="1" smtClean="0">
                <a:solidFill>
                  <a:srgbClr val="002060"/>
                </a:solidFill>
              </a:rPr>
              <a:t>Bản</a:t>
            </a:r>
            <a:endParaRPr lang="en-US" sz="2400" i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123826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4949398"/>
            <a:ext cx="229249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1790700" y="304800"/>
            <a:ext cx="7182317" cy="1001713"/>
            <a:chOff x="656" y="482"/>
            <a:chExt cx="4651" cy="631"/>
          </a:xfrm>
        </p:grpSpPr>
        <p:sp>
          <p:nvSpPr>
            <p:cNvPr id="11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14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6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7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Rectangle 56"/>
            <p:cNvSpPr>
              <a:spLocks noChangeArrowheads="1"/>
            </p:cNvSpPr>
            <p:nvPr/>
          </p:nvSpPr>
          <p:spPr bwMode="auto">
            <a:xfrm>
              <a:off x="1273" y="662"/>
              <a:ext cx="4034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err="1" smtClean="0"/>
                <a:t>Hệ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thống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các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phòng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phục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vụ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tại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Thư</a:t>
              </a:r>
              <a:r>
                <a:rPr lang="en-US" sz="2400" b="1" dirty="0" smtClean="0"/>
                <a:t> </a:t>
              </a:r>
              <a:r>
                <a:rPr lang="en-US" sz="2400" b="1" dirty="0" err="1" smtClean="0"/>
                <a:t>viện</a:t>
              </a:r>
              <a:endParaRPr lang="en-US" sz="2400" b="1" dirty="0"/>
            </a:p>
          </p:txBody>
        </p:sp>
      </p:grpSp>
      <p:grpSp>
        <p:nvGrpSpPr>
          <p:cNvPr id="18" name="Group 72"/>
          <p:cNvGrpSpPr/>
          <p:nvPr/>
        </p:nvGrpSpPr>
        <p:grpSpPr>
          <a:xfrm>
            <a:off x="2157148" y="1752597"/>
            <a:ext cx="3329252" cy="1501453"/>
            <a:chOff x="228600" y="2254639"/>
            <a:chExt cx="3242799" cy="860446"/>
          </a:xfrm>
        </p:grpSpPr>
        <p:sp>
          <p:nvSpPr>
            <p:cNvPr id="19" name="Rectangle 73"/>
            <p:cNvSpPr/>
            <p:nvPr/>
          </p:nvSpPr>
          <p:spPr>
            <a:xfrm>
              <a:off x="696150" y="2638861"/>
              <a:ext cx="2582051" cy="4762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Sách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giáo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trình</a:t>
              </a:r>
              <a:r>
                <a:rPr lang="en-US" sz="1600" i="1" dirty="0" smtClean="0"/>
                <a:t> 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Sách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tham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khảo</a:t>
              </a:r>
              <a:endParaRPr lang="en-US" sz="1600" i="1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Phòng</a:t>
              </a:r>
              <a:r>
                <a:rPr lang="en-US" sz="1600" i="1" dirty="0" smtClean="0"/>
                <a:t> 3.1</a:t>
              </a:r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228600" y="2258452"/>
              <a:ext cx="506040" cy="380409"/>
              <a:chOff x="381000" y="1843914"/>
              <a:chExt cx="506040" cy="380409"/>
            </a:xfrm>
          </p:grpSpPr>
          <p:sp>
            <p:nvSpPr>
              <p:cNvPr id="22" name="Oval 24"/>
              <p:cNvSpPr/>
              <p:nvPr/>
            </p:nvSpPr>
            <p:spPr>
              <a:xfrm>
                <a:off x="381000" y="1843914"/>
                <a:ext cx="506040" cy="306567"/>
              </a:xfrm>
              <a:prstGeom prst="roundRect">
                <a:avLst/>
              </a:prstGeom>
              <a:gradFill>
                <a:gsLst>
                  <a:gs pos="100000">
                    <a:srgbClr val="960000"/>
                  </a:gs>
                  <a:gs pos="0">
                    <a:srgbClr val="FF1515"/>
                  </a:gs>
                </a:gsLst>
                <a:path path="circle">
                  <a:fillToRect l="50000" t="50000" r="50000" b="50000"/>
                </a:path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1"/>
              <p:cNvSpPr/>
              <p:nvPr/>
            </p:nvSpPr>
            <p:spPr>
              <a:xfrm>
                <a:off x="389781" y="1857474"/>
                <a:ext cx="488478" cy="366849"/>
              </a:xfrm>
              <a:prstGeom prst="roundRect">
                <a:avLst>
                  <a:gd name="adj" fmla="val 33080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5000">
                    <a:schemeClr val="bg1">
                      <a:alpha val="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TextBox 75"/>
            <p:cNvSpPr txBox="1"/>
            <p:nvPr/>
          </p:nvSpPr>
          <p:spPr>
            <a:xfrm>
              <a:off x="880600" y="2254639"/>
              <a:ext cx="2590799" cy="21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Phòng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mượn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về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nhà</a:t>
              </a:r>
              <a:endParaRPr lang="en-US" b="1" i="1" dirty="0" smtClean="0">
                <a:solidFill>
                  <a:srgbClr val="A50C07"/>
                </a:solidFill>
              </a:endParaRPr>
            </a:p>
          </p:txBody>
        </p:sp>
      </p:grpSp>
      <p:grpSp>
        <p:nvGrpSpPr>
          <p:cNvPr id="24" name="Group 72"/>
          <p:cNvGrpSpPr/>
          <p:nvPr/>
        </p:nvGrpSpPr>
        <p:grpSpPr>
          <a:xfrm>
            <a:off x="2157149" y="3581400"/>
            <a:ext cx="4624651" cy="1897912"/>
            <a:chOff x="228601" y="2254639"/>
            <a:chExt cx="3242798" cy="499173"/>
          </a:xfrm>
        </p:grpSpPr>
        <p:sp>
          <p:nvSpPr>
            <p:cNvPr id="25" name="Rectangle 73"/>
            <p:cNvSpPr/>
            <p:nvPr/>
          </p:nvSpPr>
          <p:spPr>
            <a:xfrm>
              <a:off x="639539" y="2405732"/>
              <a:ext cx="2618135" cy="348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Phòng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đa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phương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tiện</a:t>
              </a:r>
              <a:r>
                <a:rPr lang="en-US" sz="1600" i="1" dirty="0" smtClean="0"/>
                <a:t>: 2.8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Phòng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đọc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tổng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hợp</a:t>
              </a:r>
              <a:r>
                <a:rPr lang="en-US" sz="1600" i="1" dirty="0" smtClean="0"/>
                <a:t>: 1.5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Phòng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báo</a:t>
              </a:r>
              <a:r>
                <a:rPr lang="en-US" sz="1600" i="1" dirty="0" smtClean="0"/>
                <a:t>, </a:t>
              </a:r>
              <a:r>
                <a:rPr lang="en-US" sz="1600" i="1" dirty="0" err="1" smtClean="0"/>
                <a:t>tạp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chí</a:t>
              </a:r>
              <a:r>
                <a:rPr lang="en-US" sz="1600" i="1" dirty="0" smtClean="0"/>
                <a:t>: 3.4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Thư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viện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Hán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ngữ</a:t>
              </a:r>
              <a:r>
                <a:rPr lang="en-US" sz="1600" i="1" dirty="0" smtClean="0"/>
                <a:t>: 2.2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1600" i="1" dirty="0" err="1" smtClean="0"/>
                <a:t>Phòng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tự</a:t>
              </a:r>
              <a:r>
                <a:rPr lang="en-US" sz="1600" i="1" dirty="0" smtClean="0"/>
                <a:t> </a:t>
              </a:r>
              <a:r>
                <a:rPr lang="en-US" sz="1600" i="1" dirty="0" err="1" smtClean="0"/>
                <a:t>học</a:t>
              </a:r>
              <a:r>
                <a:rPr lang="en-US" sz="1600" i="1" dirty="0" smtClean="0"/>
                <a:t> 1.3</a:t>
              </a:r>
            </a:p>
          </p:txBody>
        </p:sp>
        <p:grpSp>
          <p:nvGrpSpPr>
            <p:cNvPr id="26" name="Group 74"/>
            <p:cNvGrpSpPr/>
            <p:nvPr/>
          </p:nvGrpSpPr>
          <p:grpSpPr>
            <a:xfrm>
              <a:off x="228601" y="2258452"/>
              <a:ext cx="497258" cy="283219"/>
              <a:chOff x="381001" y="1843914"/>
              <a:chExt cx="497258" cy="283219"/>
            </a:xfrm>
          </p:grpSpPr>
          <p:sp>
            <p:nvSpPr>
              <p:cNvPr id="28" name="Oval 24"/>
              <p:cNvSpPr/>
              <p:nvPr/>
            </p:nvSpPr>
            <p:spPr>
              <a:xfrm>
                <a:off x="381001" y="1843914"/>
                <a:ext cx="298098" cy="129207"/>
              </a:xfrm>
              <a:prstGeom prst="roundRect">
                <a:avLst/>
              </a:prstGeom>
              <a:gradFill>
                <a:gsLst>
                  <a:gs pos="100000">
                    <a:srgbClr val="960000"/>
                  </a:gs>
                  <a:gs pos="0">
                    <a:srgbClr val="FF1515"/>
                  </a:gs>
                </a:gsLst>
                <a:path path="circle">
                  <a:fillToRect l="50000" t="50000" r="50000" b="50000"/>
                </a:path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1"/>
              <p:cNvSpPr/>
              <p:nvPr/>
            </p:nvSpPr>
            <p:spPr>
              <a:xfrm>
                <a:off x="389781" y="1857474"/>
                <a:ext cx="488478" cy="269659"/>
              </a:xfrm>
              <a:prstGeom prst="roundRect">
                <a:avLst>
                  <a:gd name="adj" fmla="val 33080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5000">
                    <a:schemeClr val="bg1">
                      <a:alpha val="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7" name="TextBox 75"/>
            <p:cNvSpPr txBox="1"/>
            <p:nvPr/>
          </p:nvSpPr>
          <p:spPr>
            <a:xfrm>
              <a:off x="880599" y="2254639"/>
              <a:ext cx="2590800" cy="971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Phòng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đọc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tại</a:t>
              </a:r>
              <a:r>
                <a:rPr lang="en-US" b="1" i="1" dirty="0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b="1" i="1" dirty="0" err="1" smtClean="0">
                  <a:solidFill>
                    <a:srgbClr val="A50C0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chỗ</a:t>
              </a:r>
              <a:endParaRPr lang="en-US" b="1" i="1" dirty="0" smtClean="0">
                <a:solidFill>
                  <a:srgbClr val="A50C07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00" y="1306513"/>
            <a:ext cx="3624263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85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Hộp_Văn_Bản 25"/>
          <p:cNvSpPr txBox="1"/>
          <p:nvPr/>
        </p:nvSpPr>
        <p:spPr>
          <a:xfrm>
            <a:off x="2124177" y="515660"/>
            <a:ext cx="5875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 smtClean="0">
                <a:solidFill>
                  <a:srgbClr val="A50C07"/>
                </a:solidFill>
              </a:rPr>
              <a:t>Lợi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ích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của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việc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đến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với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Thư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viện</a:t>
            </a:r>
            <a:endParaRPr lang="en-US" sz="2800" i="1" dirty="0">
              <a:solidFill>
                <a:srgbClr val="A50C07"/>
              </a:solidFill>
            </a:endParaRPr>
          </a:p>
        </p:txBody>
      </p:sp>
      <p:pic>
        <p:nvPicPr>
          <p:cNvPr id="3074" name="Picture 2" descr="Trong hÃ¬nh áº£nh cÃ³ thá» cÃ³: 6 ngÆ°á»i, má»i ngÆ°á»i Äang cÆ°á»i, má»i ngÆ°á»i Äang Äá»©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177" y="1600200"/>
            <a:ext cx="6170703" cy="4628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0494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Hộp_Văn_Bản 25"/>
          <p:cNvSpPr txBox="1"/>
          <p:nvPr/>
        </p:nvSpPr>
        <p:spPr>
          <a:xfrm>
            <a:off x="2124177" y="515660"/>
            <a:ext cx="5875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 smtClean="0">
                <a:solidFill>
                  <a:srgbClr val="A50C07"/>
                </a:solidFill>
              </a:rPr>
              <a:t>Lợi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ích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của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việc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đến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với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Thư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viện</a:t>
            </a:r>
            <a:endParaRPr lang="en-US" sz="2800" i="1" dirty="0">
              <a:solidFill>
                <a:srgbClr val="A50C07"/>
              </a:solidFill>
            </a:endParaRPr>
          </a:p>
        </p:txBody>
      </p:sp>
      <p:pic>
        <p:nvPicPr>
          <p:cNvPr id="4098" name="Picture 2" descr="Trong hÃ¬nh áº£nh cÃ³ thá» cÃ³: 3 ngÆ°á»i, má»i ngÆ°á»i Äang ngá»i vÃ  trong nhÃ 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577" y="1295400"/>
            <a:ext cx="6623050" cy="496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48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73100"/>
            <a:ext cx="7213600" cy="4679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527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143000"/>
            <a:ext cx="6394752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610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6248400" cy="4155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090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192.168.0.1/libol/store/contchart.asp?x=3684383816&amp;i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743200" y="1371600"/>
            <a:ext cx="4024965" cy="381000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đầu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Group 49"/>
          <p:cNvGrpSpPr>
            <a:grpSpLocks/>
          </p:cNvGrpSpPr>
          <p:nvPr/>
        </p:nvGrpSpPr>
        <p:grpSpPr bwMode="auto">
          <a:xfrm>
            <a:off x="1790700" y="304800"/>
            <a:ext cx="6972299" cy="1001713"/>
            <a:chOff x="656" y="482"/>
            <a:chExt cx="4515" cy="631"/>
          </a:xfrm>
        </p:grpSpPr>
        <p:sp>
          <p:nvSpPr>
            <p:cNvPr id="7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8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10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2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3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" name="Rectangle 56"/>
            <p:cNvSpPr>
              <a:spLocks noChangeArrowheads="1"/>
            </p:cNvSpPr>
            <p:nvPr/>
          </p:nvSpPr>
          <p:spPr bwMode="auto">
            <a:xfrm>
              <a:off x="1273" y="662"/>
              <a:ext cx="246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Nguồn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truyền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thống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3218377"/>
              </p:ext>
            </p:extLst>
          </p:nvPr>
        </p:nvGraphicFramePr>
        <p:xfrm>
          <a:off x="2261214" y="2209803"/>
          <a:ext cx="6044586" cy="3962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09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3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 dirty="0">
                          <a:effectLst/>
                        </a:rPr>
                        <a:t>(1) </a:t>
                      </a:r>
                      <a:r>
                        <a:rPr lang="en-US" sz="2400" b="1" u="none" strike="noStrike" dirty="0" err="1">
                          <a:effectLst/>
                        </a:rPr>
                        <a:t>Sách</a:t>
                      </a:r>
                      <a:r>
                        <a:rPr lang="en-US" sz="2400" b="1" u="none" strike="noStrike" dirty="0">
                          <a:effectLst/>
                        </a:rPr>
                        <a:t> </a:t>
                      </a:r>
                      <a:r>
                        <a:rPr lang="en-US" sz="2400" b="1" u="none" strike="noStrike" dirty="0" err="1">
                          <a:effectLst/>
                        </a:rPr>
                        <a:t>tham</a:t>
                      </a:r>
                      <a:r>
                        <a:rPr lang="en-US" sz="2400" b="1" u="none" strike="noStrike" dirty="0">
                          <a:effectLst/>
                        </a:rPr>
                        <a:t> </a:t>
                      </a:r>
                      <a:r>
                        <a:rPr lang="en-US" sz="2400" b="1" u="none" strike="noStrike" dirty="0" err="1">
                          <a:effectLst/>
                        </a:rPr>
                        <a:t>khảo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15913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vi-VN" sz="2400" b="1" u="none" strike="noStrike">
                          <a:effectLst/>
                        </a:rPr>
                        <a:t>(2) Luận văn</a:t>
                      </a:r>
                      <a:endParaRPr lang="vi-VN" sz="2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3755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vi-VN" sz="2400" b="1" u="none" strike="noStrike">
                          <a:effectLst/>
                        </a:rPr>
                        <a:t>(3) Ấn phẩm định kỳ</a:t>
                      </a:r>
                      <a:endParaRPr lang="vi-VN" sz="2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347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>
                          <a:effectLst/>
                        </a:rPr>
                        <a:t>(4) Sách giáo trình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1434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>
                          <a:effectLst/>
                        </a:rPr>
                        <a:t>(5) Khoá luận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12358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>
                          <a:effectLst/>
                        </a:rPr>
                        <a:t>(6) Luận án</a:t>
                      </a:r>
                      <a:endParaRPr lang="en-US" sz="24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400" b="1" u="none" strike="noStrike" dirty="0" smtClean="0">
                          <a:effectLst/>
                        </a:rPr>
                        <a:t>67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4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Tổng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34.201</a:t>
                      </a:r>
                      <a:endParaRPr lang="en-US" sz="24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66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3067050" y="1447800"/>
            <a:ext cx="4024965" cy="36036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1790700" y="304800"/>
            <a:ext cx="6972299" cy="1001713"/>
            <a:chOff x="656" y="482"/>
            <a:chExt cx="4515" cy="631"/>
          </a:xfrm>
        </p:grpSpPr>
        <p:sp>
          <p:nvSpPr>
            <p:cNvPr id="5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8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0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1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Rectangle 56"/>
            <p:cNvSpPr>
              <a:spLocks noChangeArrowheads="1"/>
            </p:cNvSpPr>
            <p:nvPr/>
          </p:nvSpPr>
          <p:spPr bwMode="auto">
            <a:xfrm>
              <a:off x="1273" y="662"/>
              <a:ext cx="246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Nguồn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truyền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thống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159462"/>
              </p:ext>
            </p:extLst>
          </p:nvPr>
        </p:nvGraphicFramePr>
        <p:xfrm>
          <a:off x="1893943" y="2133601"/>
          <a:ext cx="6869055" cy="396239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469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22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(1) </a:t>
                      </a:r>
                      <a:r>
                        <a:rPr lang="en-US" sz="2000" b="1" u="none" strike="noStrike" dirty="0" err="1">
                          <a:effectLst/>
                        </a:rPr>
                        <a:t>Sách</a:t>
                      </a:r>
                      <a:r>
                        <a:rPr lang="en-US" sz="2000" b="1" u="none" strike="noStrike" dirty="0">
                          <a:effectLst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</a:rPr>
                        <a:t>tham</a:t>
                      </a:r>
                      <a:r>
                        <a:rPr lang="en-US" sz="2000" b="1" u="none" strike="noStrike" dirty="0">
                          <a:effectLst/>
                        </a:rPr>
                        <a:t> </a:t>
                      </a:r>
                      <a:r>
                        <a:rPr lang="en-US" sz="2000" b="1" u="none" strike="noStrike" dirty="0" err="1">
                          <a:effectLst/>
                        </a:rPr>
                        <a:t>khảo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 smtClean="0">
                          <a:effectLst/>
                        </a:rPr>
                        <a:t>92986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vi-VN" sz="2000" b="1" u="none" strike="noStrike">
                          <a:effectLst/>
                        </a:rPr>
                        <a:t>(2) Luận văn</a:t>
                      </a:r>
                      <a:endParaRPr lang="vi-VN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>
                          <a:effectLst/>
                        </a:rPr>
                        <a:t>3347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vi-VN" sz="2000" b="1" u="none" strike="noStrike">
                          <a:effectLst/>
                        </a:rPr>
                        <a:t>(3) Ấn phẩm định kỳ</a:t>
                      </a:r>
                      <a:endParaRPr lang="vi-VN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(4) Sách giáo trình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 smtClean="0">
                          <a:effectLst/>
                        </a:rPr>
                        <a:t>26835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(5) Khoá luận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>
                          <a:effectLst/>
                        </a:rPr>
                        <a:t>9854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>
                          <a:effectLst/>
                        </a:rPr>
                        <a:t>(6) Luận án</a:t>
                      </a:r>
                      <a:endParaRPr lang="en-US" sz="2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000" b="1" u="none" strike="noStrike" dirty="0" smtClean="0">
                          <a:effectLst/>
                        </a:rPr>
                        <a:t>67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057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Tổng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800" b="1" i="0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129.793</a:t>
                      </a:r>
                      <a:endParaRPr lang="en-US" sz="2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7669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3067050" y="1447800"/>
            <a:ext cx="4024965" cy="360362"/>
          </a:xfrm>
        </p:spPr>
        <p:txBody>
          <a:bodyPr/>
          <a:lstStyle/>
          <a:p>
            <a:pPr marL="0" indent="0" algn="ctr" eaLnBrk="1" hangingPunct="1">
              <a:lnSpc>
                <a:spcPct val="90000"/>
              </a:lnSpc>
              <a:buNone/>
            </a:pP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Group 49"/>
          <p:cNvGrpSpPr>
            <a:grpSpLocks/>
          </p:cNvGrpSpPr>
          <p:nvPr/>
        </p:nvGrpSpPr>
        <p:grpSpPr bwMode="auto">
          <a:xfrm>
            <a:off x="1790700" y="304800"/>
            <a:ext cx="6972299" cy="1001713"/>
            <a:chOff x="656" y="482"/>
            <a:chExt cx="4515" cy="631"/>
          </a:xfrm>
        </p:grpSpPr>
        <p:sp>
          <p:nvSpPr>
            <p:cNvPr id="5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6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8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0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1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" name="Rectangle 56"/>
            <p:cNvSpPr>
              <a:spLocks noChangeArrowheads="1"/>
            </p:cNvSpPr>
            <p:nvPr/>
          </p:nvSpPr>
          <p:spPr bwMode="auto">
            <a:xfrm>
              <a:off x="1273" y="662"/>
              <a:ext cx="196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Nguồn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err="1" smtClean="0"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sz="2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điện</a:t>
              </a:r>
              <a:r>
                <a:rPr lang="en-US" sz="2400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dirty="0" err="1" smtClean="0">
                  <a:latin typeface="Times New Roman" pitchFamily="18" charset="0"/>
                  <a:cs typeface="Times New Roman" pitchFamily="18" charset="0"/>
                </a:rPr>
                <a:t>tử</a:t>
              </a:r>
              <a:endParaRPr lang="en-US" sz="2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854084"/>
              </p:ext>
            </p:extLst>
          </p:nvPr>
        </p:nvGraphicFramePr>
        <p:xfrm>
          <a:off x="2181750" y="1828800"/>
          <a:ext cx="6733650" cy="419099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75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585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 dirty="0">
                          <a:effectLst/>
                        </a:rPr>
                        <a:t>(1) </a:t>
                      </a:r>
                      <a:r>
                        <a:rPr lang="en-US" sz="2800" b="1" u="none" strike="noStrike" dirty="0" err="1">
                          <a:effectLst/>
                        </a:rPr>
                        <a:t>Sách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  <a:r>
                        <a:rPr lang="en-US" sz="2800" b="1" u="none" strike="noStrike" dirty="0" err="1">
                          <a:effectLst/>
                        </a:rPr>
                        <a:t>tham</a:t>
                      </a:r>
                      <a:r>
                        <a:rPr lang="en-US" sz="2800" b="1" u="none" strike="noStrike" dirty="0">
                          <a:effectLst/>
                        </a:rPr>
                        <a:t> </a:t>
                      </a:r>
                      <a:r>
                        <a:rPr lang="en-US" sz="2800" b="1" u="none" strike="noStrike" dirty="0" err="1">
                          <a:effectLst/>
                        </a:rPr>
                        <a:t>khảo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effectLst/>
                        </a:rPr>
                        <a:t>35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vi-VN" sz="2800" b="1" u="none" strike="noStrike">
                          <a:effectLst/>
                        </a:rPr>
                        <a:t>(2) Luận văn</a:t>
                      </a:r>
                      <a:endParaRPr lang="vi-VN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effectLst/>
                        </a:rPr>
                        <a:t>2762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vi-VN" sz="2800" b="1" u="none" strike="noStrike" dirty="0">
                          <a:effectLst/>
                        </a:rPr>
                        <a:t>(3) Ấn phẩm định kỳ</a:t>
                      </a:r>
                      <a:endParaRPr lang="vi-VN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>
                          <a:effectLst/>
                        </a:rPr>
                        <a:t>(4) Sách giáo trình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effectLst/>
                        </a:rPr>
                        <a:t>105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>
                          <a:effectLst/>
                        </a:rPr>
                        <a:t>(5) Khoá luận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effectLst/>
                        </a:rPr>
                        <a:t>3233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>
                          <a:effectLst/>
                        </a:rPr>
                        <a:t>(6) Luận án</a:t>
                      </a:r>
                      <a:endParaRPr lang="en-US" sz="28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effectLst/>
                        </a:rPr>
                        <a:t>64</a:t>
                      </a:r>
                      <a:endParaRPr lang="en-US" sz="2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8714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Tổng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800" b="1" u="none" strike="noStrike" dirty="0" smtClean="0">
                          <a:solidFill>
                            <a:srgbClr val="FF0000"/>
                          </a:solidFill>
                          <a:effectLst/>
                        </a:rPr>
                        <a:t>6278</a:t>
                      </a:r>
                      <a:endParaRPr lang="en-US" sz="28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007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Nhóm 1"/>
          <p:cNvGrpSpPr/>
          <p:nvPr/>
        </p:nvGrpSpPr>
        <p:grpSpPr>
          <a:xfrm>
            <a:off x="2181993" y="1677819"/>
            <a:ext cx="5562601" cy="2454239"/>
            <a:chOff x="2157148" y="4090171"/>
            <a:chExt cx="2842214" cy="1455684"/>
          </a:xfrm>
        </p:grpSpPr>
        <p:grpSp>
          <p:nvGrpSpPr>
            <p:cNvPr id="79" name="Group 80"/>
            <p:cNvGrpSpPr/>
            <p:nvPr/>
          </p:nvGrpSpPr>
          <p:grpSpPr>
            <a:xfrm>
              <a:off x="2157148" y="4090171"/>
              <a:ext cx="389394" cy="389394"/>
              <a:chOff x="381000" y="961604"/>
              <a:chExt cx="506040" cy="506040"/>
            </a:xfrm>
          </p:grpSpPr>
          <p:sp>
            <p:nvSpPr>
              <p:cNvPr id="81" name="Oval 24"/>
              <p:cNvSpPr/>
              <p:nvPr/>
            </p:nvSpPr>
            <p:spPr>
              <a:xfrm>
                <a:off x="381000" y="961604"/>
                <a:ext cx="506040" cy="506040"/>
              </a:xfrm>
              <a:prstGeom prst="roundRect">
                <a:avLst/>
              </a:prstGeom>
              <a:gradFill flip="none" rotWithShape="1">
                <a:gsLst>
                  <a:gs pos="86000">
                    <a:schemeClr val="bg1">
                      <a:lumMod val="75000"/>
                    </a:schemeClr>
                  </a:gs>
                  <a:gs pos="81270">
                    <a:schemeClr val="bg1">
                      <a:lumMod val="65000"/>
                    </a:schemeClr>
                  </a:gs>
                  <a:gs pos="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/>
              </a:p>
            </p:txBody>
          </p:sp>
          <p:sp>
            <p:nvSpPr>
              <p:cNvPr id="82" name="Oval 21"/>
              <p:cNvSpPr/>
              <p:nvPr/>
            </p:nvSpPr>
            <p:spPr>
              <a:xfrm>
                <a:off x="389781" y="975164"/>
                <a:ext cx="488478" cy="269659"/>
              </a:xfrm>
              <a:prstGeom prst="roundRect">
                <a:avLst>
                  <a:gd name="adj" fmla="val 33080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65000">
                    <a:schemeClr val="bg1">
                      <a:alpha val="3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0"/>
              </a:p>
            </p:txBody>
          </p:sp>
        </p:grpSp>
        <p:sp>
          <p:nvSpPr>
            <p:cNvPr id="80" name="TextBox 81"/>
            <p:cNvSpPr txBox="1"/>
            <p:nvPr/>
          </p:nvSpPr>
          <p:spPr>
            <a:xfrm>
              <a:off x="2743501" y="4108463"/>
              <a:ext cx="2255861" cy="219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 err="1" smtClean="0">
                  <a:solidFill>
                    <a:srgbClr val="800F00"/>
                  </a:solidFill>
                </a:rPr>
                <a:t>Các</a:t>
              </a:r>
              <a:r>
                <a:rPr lang="en-US" i="1" dirty="0" smtClean="0">
                  <a:solidFill>
                    <a:srgbClr val="800F00"/>
                  </a:solidFill>
                </a:rPr>
                <a:t> CSDL </a:t>
              </a:r>
              <a:r>
                <a:rPr lang="en-US" i="1" dirty="0" err="1" smtClean="0">
                  <a:solidFill>
                    <a:srgbClr val="800F00"/>
                  </a:solidFill>
                </a:rPr>
                <a:t>trực</a:t>
              </a:r>
              <a:r>
                <a:rPr lang="en-US" i="1" dirty="0" smtClean="0">
                  <a:solidFill>
                    <a:srgbClr val="800F00"/>
                  </a:solidFill>
                </a:rPr>
                <a:t> </a:t>
              </a:r>
              <a:r>
                <a:rPr lang="en-US" i="1" dirty="0" err="1" smtClean="0">
                  <a:solidFill>
                    <a:srgbClr val="800F00"/>
                  </a:solidFill>
                </a:rPr>
                <a:t>tuyến</a:t>
              </a:r>
              <a:endParaRPr lang="en-US" i="1" dirty="0">
                <a:solidFill>
                  <a:srgbClr val="800F00"/>
                </a:solidFill>
              </a:endParaRPr>
            </a:p>
          </p:txBody>
        </p:sp>
        <p:sp>
          <p:nvSpPr>
            <p:cNvPr id="83" name="Rectangle 73"/>
            <p:cNvSpPr/>
            <p:nvPr/>
          </p:nvSpPr>
          <p:spPr>
            <a:xfrm>
              <a:off x="2624361" y="4395780"/>
              <a:ext cx="1819827" cy="11500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Font typeface="Arial" pitchFamily="34" charset="0"/>
                <a:buChar char="•"/>
              </a:pPr>
              <a:r>
                <a:rPr lang="en-US" sz="2400" dirty="0" smtClean="0"/>
                <a:t>Springer Link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2400" dirty="0" err="1" smtClean="0"/>
                <a:t>Proquest</a:t>
              </a:r>
              <a:r>
                <a:rPr lang="en-US" sz="2400" dirty="0" smtClean="0"/>
                <a:t> Central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2400" dirty="0" err="1" smtClean="0"/>
                <a:t>MathScinet</a:t>
              </a:r>
              <a:endParaRPr lang="en-US" sz="2400" dirty="0" smtClean="0"/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2400" dirty="0" smtClean="0"/>
                <a:t>STD</a:t>
              </a:r>
            </a:p>
            <a:p>
              <a:pPr marL="285750" indent="-285750">
                <a:buFont typeface="Arial" pitchFamily="34" charset="0"/>
                <a:buChar char="•"/>
              </a:pPr>
              <a:r>
                <a:rPr lang="en-US" sz="2400" dirty="0" smtClean="0"/>
                <a:t>KQNC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8028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ình chữ nhật 23"/>
          <p:cNvSpPr/>
          <p:nvPr/>
        </p:nvSpPr>
        <p:spPr bwMode="auto">
          <a:xfrm>
            <a:off x="698500" y="1295400"/>
            <a:ext cx="6540500" cy="44196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1346200" y="1587500"/>
            <a:ext cx="5359400" cy="685800"/>
            <a:chOff x="1296" y="1824"/>
            <a:chExt cx="2976" cy="432"/>
          </a:xfrm>
        </p:grpSpPr>
        <p:sp>
          <p:nvSpPr>
            <p:cNvPr id="5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nguồn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lực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1346200" y="2425700"/>
            <a:ext cx="5359400" cy="685800"/>
            <a:chOff x="1296" y="1824"/>
            <a:chExt cx="2976" cy="432"/>
          </a:xfrm>
        </p:grpSpPr>
        <p:sp>
          <p:nvSpPr>
            <p:cNvPr id="10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Text Box 6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Hướng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dẫn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tra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cứu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4" name="Group 71"/>
          <p:cNvGrpSpPr>
            <a:grpSpLocks/>
          </p:cNvGrpSpPr>
          <p:nvPr/>
        </p:nvGrpSpPr>
        <p:grpSpPr bwMode="auto">
          <a:xfrm>
            <a:off x="1346200" y="3263900"/>
            <a:ext cx="5359400" cy="685800"/>
            <a:chOff x="1296" y="1824"/>
            <a:chExt cx="2976" cy="432"/>
          </a:xfrm>
        </p:grpSpPr>
        <p:sp>
          <p:nvSpPr>
            <p:cNvPr id="15" name="AutoShape 7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utoShape 7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7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Quy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trình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mượn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trả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sách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9" name="Group 76"/>
          <p:cNvGrpSpPr>
            <a:grpSpLocks/>
          </p:cNvGrpSpPr>
          <p:nvPr/>
        </p:nvGrpSpPr>
        <p:grpSpPr bwMode="auto">
          <a:xfrm>
            <a:off x="1346200" y="4178300"/>
            <a:ext cx="5511800" cy="685800"/>
            <a:chOff x="1296" y="1824"/>
            <a:chExt cx="2976" cy="432"/>
          </a:xfrm>
        </p:grpSpPr>
        <p:sp>
          <p:nvSpPr>
            <p:cNvPr id="20" name="AutoShape 7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>
                    <a:gamma/>
                    <a:tint val="21176"/>
                    <a:invGamma/>
                    <a:lumMod val="95000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7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tx1">
                <a:lumMod val="60000"/>
                <a:lumOff val="40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Text Box 79"/>
            <p:cNvSpPr txBox="1">
              <a:spLocks noChangeArrowheads="1"/>
            </p:cNvSpPr>
            <p:nvPr/>
          </p:nvSpPr>
          <p:spPr bwMode="gray">
            <a:xfrm>
              <a:off x="1680" y="1934"/>
              <a:ext cx="246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điện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tử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CSDL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trực</a:t>
              </a:r>
              <a:r>
                <a:rPr lang="en-US" dirty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tuyến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8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6" name="Hộp_Văn_Bản 25"/>
          <p:cNvSpPr txBox="1"/>
          <p:nvPr/>
        </p:nvSpPr>
        <p:spPr>
          <a:xfrm>
            <a:off x="609600" y="46738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A50C07"/>
                </a:solidFill>
              </a:rPr>
              <a:t>NỘI DUNG</a:t>
            </a:r>
            <a:endParaRPr lang="en-US" sz="2800" i="1" dirty="0">
              <a:solidFill>
                <a:srgbClr val="A50C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44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1600200" y="1295400"/>
            <a:ext cx="3017276" cy="5029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khai</a:t>
            </a:r>
            <a:r>
              <a:rPr lang="en-US" sz="2400" dirty="0" smtClean="0"/>
              <a:t> </a:t>
            </a:r>
            <a:r>
              <a:rPr lang="en-US" sz="2400" dirty="0" err="1" smtClean="0"/>
              <a:t>từ</a:t>
            </a:r>
            <a:r>
              <a:rPr lang="en-US" sz="2400" dirty="0" smtClean="0"/>
              <a:t> </a:t>
            </a:r>
            <a:r>
              <a:rPr lang="en-US" sz="2400" dirty="0" err="1" smtClean="0"/>
              <a:t>năm</a:t>
            </a:r>
            <a:r>
              <a:rPr lang="en-US" sz="2400" dirty="0" smtClean="0"/>
              <a:t> 2013 </a:t>
            </a:r>
            <a:r>
              <a:rPr lang="en-US" sz="2400" dirty="0" err="1" smtClean="0"/>
              <a:t>với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hợp</a:t>
            </a:r>
            <a:r>
              <a:rPr lang="en-US" sz="2400" dirty="0" smtClean="0"/>
              <a:t> </a:t>
            </a:r>
            <a:r>
              <a:rPr lang="en-US" sz="2400" dirty="0" err="1" smtClean="0"/>
              <a:t>tác</a:t>
            </a:r>
            <a:r>
              <a:rPr lang="en-US" sz="2400" dirty="0" smtClean="0"/>
              <a:t> </a:t>
            </a:r>
            <a:r>
              <a:rPr lang="en-US" sz="2400" dirty="0" err="1" smtClean="0"/>
              <a:t>của</a:t>
            </a:r>
            <a:r>
              <a:rPr lang="en-US" sz="2400" dirty="0" smtClean="0"/>
              <a:t> TT TH </a:t>
            </a:r>
            <a:r>
              <a:rPr lang="en-US" sz="2400" dirty="0" err="1" smtClean="0"/>
              <a:t>và</a:t>
            </a:r>
            <a:r>
              <a:rPr lang="en-US" sz="2400" dirty="0" smtClean="0"/>
              <a:t> TBKT, </a:t>
            </a:r>
            <a:r>
              <a:rPr lang="en-US" sz="2400" dirty="0" err="1" smtClean="0"/>
              <a:t>thiết</a:t>
            </a:r>
            <a:r>
              <a:rPr lang="en-US" sz="2400" dirty="0" smtClean="0"/>
              <a:t> </a:t>
            </a:r>
            <a:r>
              <a:rPr lang="en-US" sz="2400" dirty="0" err="1" smtClean="0"/>
              <a:t>kế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xây</a:t>
            </a:r>
            <a:r>
              <a:rPr lang="en-US" sz="2400" dirty="0" smtClean="0"/>
              <a:t> </a:t>
            </a:r>
            <a:r>
              <a:rPr lang="en-US" sz="2400" dirty="0" err="1" smtClean="0"/>
              <a:t>dựng</a:t>
            </a:r>
            <a:r>
              <a:rPr lang="en-US" sz="2400" dirty="0" smtClean="0"/>
              <a:t> </a:t>
            </a:r>
            <a:r>
              <a:rPr lang="en-US" sz="2400" dirty="0" err="1" smtClean="0"/>
              <a:t>lại</a:t>
            </a:r>
            <a:r>
              <a:rPr lang="en-US" sz="2400" dirty="0" smtClean="0"/>
              <a:t> </a:t>
            </a:r>
            <a:r>
              <a:rPr lang="en-US" sz="2400" dirty="0" err="1" smtClean="0"/>
              <a:t>từ</a:t>
            </a:r>
            <a:r>
              <a:rPr lang="en-US" sz="2400" dirty="0" smtClean="0"/>
              <a:t> </a:t>
            </a:r>
            <a:r>
              <a:rPr lang="en-US" sz="2400" dirty="0" err="1" smtClean="0"/>
              <a:t>tháng</a:t>
            </a:r>
            <a:r>
              <a:rPr lang="en-US" sz="2400" dirty="0" smtClean="0"/>
              <a:t> 01/2021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: 1762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dạng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: </a:t>
            </a:r>
            <a:r>
              <a:rPr lang="en-US" sz="2400" dirty="0" err="1" smtClean="0"/>
              <a:t>Giáo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, </a:t>
            </a:r>
            <a:r>
              <a:rPr lang="en-US" sz="2400" dirty="0" err="1" smtClean="0"/>
              <a:t>bài</a:t>
            </a:r>
            <a:r>
              <a:rPr lang="en-US" sz="2400" dirty="0" smtClean="0"/>
              <a:t> </a:t>
            </a:r>
            <a:r>
              <a:rPr lang="en-US" sz="2400" dirty="0" err="1" smtClean="0"/>
              <a:t>giảng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điện</a:t>
            </a:r>
            <a:r>
              <a:rPr lang="en-US" sz="2400" dirty="0" smtClean="0"/>
              <a:t> </a:t>
            </a:r>
            <a:r>
              <a:rPr lang="en-US" sz="2400" dirty="0" err="1" smtClean="0"/>
              <a:t>tử</a:t>
            </a:r>
            <a:r>
              <a:rPr lang="en-US" sz="2400" dirty="0" smtClean="0"/>
              <a:t>, </a:t>
            </a:r>
            <a:r>
              <a:rPr lang="en-US" sz="2400" dirty="0" err="1" smtClean="0"/>
              <a:t>luận</a:t>
            </a:r>
            <a:r>
              <a:rPr lang="en-US" sz="2400" dirty="0" smtClean="0"/>
              <a:t> </a:t>
            </a:r>
            <a:r>
              <a:rPr lang="en-US" sz="2400" dirty="0" err="1" smtClean="0"/>
              <a:t>án</a:t>
            </a:r>
            <a:r>
              <a:rPr lang="en-US" sz="2400" dirty="0" smtClean="0"/>
              <a:t>, </a:t>
            </a:r>
            <a:r>
              <a:rPr lang="en-US" sz="2400" dirty="0" err="1" smtClean="0"/>
              <a:t>luận</a:t>
            </a:r>
            <a:r>
              <a:rPr lang="en-US" sz="2400" dirty="0" smtClean="0"/>
              <a:t> </a:t>
            </a:r>
            <a:r>
              <a:rPr lang="en-US" sz="2400" dirty="0" err="1" smtClean="0"/>
              <a:t>văn</a:t>
            </a:r>
            <a:r>
              <a:rPr lang="en-US" sz="2400" dirty="0" smtClean="0"/>
              <a:t>, KLTN,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thảo</a:t>
            </a:r>
            <a:r>
              <a:rPr lang="en-US" sz="2400" dirty="0" smtClean="0"/>
              <a:t> </a:t>
            </a:r>
            <a:r>
              <a:rPr lang="en-US" sz="2400" dirty="0" err="1" smtClean="0"/>
              <a:t>khảo</a:t>
            </a: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endParaRPr lang="en-US" sz="2400" dirty="0" smtClean="0"/>
          </a:p>
        </p:txBody>
      </p:sp>
      <p:grpSp>
        <p:nvGrpSpPr>
          <p:cNvPr id="40965" name="Group 5"/>
          <p:cNvGrpSpPr>
            <a:grpSpLocks/>
          </p:cNvGrpSpPr>
          <p:nvPr/>
        </p:nvGrpSpPr>
        <p:grpSpPr bwMode="auto">
          <a:xfrm>
            <a:off x="2024062" y="228600"/>
            <a:ext cx="6662738" cy="762000"/>
            <a:chOff x="1200" y="1221"/>
            <a:chExt cx="3936" cy="480"/>
          </a:xfrm>
        </p:grpSpPr>
        <p:grpSp>
          <p:nvGrpSpPr>
            <p:cNvPr id="12293" name="Group 6"/>
            <p:cNvGrpSpPr>
              <a:grpSpLocks/>
            </p:cNvGrpSpPr>
            <p:nvPr/>
          </p:nvGrpSpPr>
          <p:grpSpPr bwMode="auto">
            <a:xfrm>
              <a:off x="1200" y="1282"/>
              <a:ext cx="480" cy="419"/>
              <a:chOff x="1110" y="2656"/>
              <a:chExt cx="1549" cy="1351"/>
            </a:xfrm>
          </p:grpSpPr>
          <p:sp>
            <p:nvSpPr>
              <p:cNvPr id="12297" name="AutoShape 7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2298" name="AutoShape 8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40969" name="AutoShape 9"/>
              <p:cNvSpPr>
                <a:spLocks noChangeArrowheads="1"/>
              </p:cNvSpPr>
              <p:nvPr/>
            </p:nvSpPr>
            <p:spPr bwMode="gray">
              <a:xfrm>
                <a:off x="1201" y="2737"/>
                <a:ext cx="1350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2294" name="Line 10"/>
            <p:cNvSpPr>
              <a:spLocks noChangeShapeType="1"/>
            </p:cNvSpPr>
            <p:nvPr/>
          </p:nvSpPr>
          <p:spPr bwMode="auto">
            <a:xfrm>
              <a:off x="2112" y="1701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295" name="Text Box 11"/>
            <p:cNvSpPr txBox="1">
              <a:spLocks noChangeArrowheads="1"/>
            </p:cNvSpPr>
            <p:nvPr/>
          </p:nvSpPr>
          <p:spPr bwMode="auto">
            <a:xfrm>
              <a:off x="1632" y="1221"/>
              <a:ext cx="3456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US" sz="3400" b="1" dirty="0" err="1" smtClean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3400" b="1" dirty="0" smtClean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 smtClean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bộ</a:t>
              </a:r>
              <a:r>
                <a:rPr lang="en-US" sz="3400" b="1" dirty="0" smtClean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sưu</a:t>
              </a:r>
              <a:r>
                <a:rPr lang="en-US" sz="3400" b="1" dirty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sz="3400" b="1" dirty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sz="3400" b="1" dirty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sz="3400" b="1" dirty="0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400" b="1" dirty="0" err="1">
                  <a:solidFill>
                    <a:srgbClr val="FF6600"/>
                  </a:solidFill>
                  <a:latin typeface="Times New Roman" pitchFamily="18" charset="0"/>
                  <a:cs typeface="Times New Roman" pitchFamily="18" charset="0"/>
                </a:rPr>
                <a:t>số</a:t>
              </a:r>
              <a:endParaRPr lang="en-US" sz="3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296" name="Text Box 12"/>
            <p:cNvSpPr txBox="1">
              <a:spLocks noChangeArrowheads="1"/>
            </p:cNvSpPr>
            <p:nvPr/>
          </p:nvSpPr>
          <p:spPr bwMode="gray">
            <a:xfrm>
              <a:off x="1200" y="1365"/>
              <a:ext cx="43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95660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981200"/>
            <a:ext cx="618536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512" y="533400"/>
            <a:ext cx="3907896" cy="111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9939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8" name="Group 4"/>
          <p:cNvGrpSpPr>
            <a:grpSpLocks/>
          </p:cNvGrpSpPr>
          <p:nvPr/>
        </p:nvGrpSpPr>
        <p:grpSpPr bwMode="auto">
          <a:xfrm>
            <a:off x="2133600" y="228600"/>
            <a:ext cx="6629400" cy="838200"/>
            <a:chOff x="1248" y="2592"/>
            <a:chExt cx="4176" cy="528"/>
          </a:xfrm>
        </p:grpSpPr>
        <p:grpSp>
          <p:nvGrpSpPr>
            <p:cNvPr id="15364" name="Group 5"/>
            <p:cNvGrpSpPr>
              <a:grpSpLocks/>
            </p:cNvGrpSpPr>
            <p:nvPr/>
          </p:nvGrpSpPr>
          <p:grpSpPr bwMode="auto">
            <a:xfrm>
              <a:off x="1248" y="2653"/>
              <a:ext cx="480" cy="419"/>
              <a:chOff x="1110" y="2656"/>
              <a:chExt cx="1549" cy="1351"/>
            </a:xfrm>
          </p:grpSpPr>
          <p:sp>
            <p:nvSpPr>
              <p:cNvPr id="15368" name="AutoShape 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5369" name="AutoShape 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88072" name="AutoShape 8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5365" name="Line 9"/>
            <p:cNvSpPr>
              <a:spLocks noChangeShapeType="1"/>
            </p:cNvSpPr>
            <p:nvPr/>
          </p:nvSpPr>
          <p:spPr bwMode="auto">
            <a:xfrm>
              <a:off x="2160" y="312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5366" name="Text Box 10"/>
            <p:cNvSpPr txBox="1">
              <a:spLocks noChangeArrowheads="1"/>
            </p:cNvSpPr>
            <p:nvPr/>
          </p:nvSpPr>
          <p:spPr bwMode="auto">
            <a:xfrm>
              <a:off x="1776" y="2592"/>
              <a:ext cx="3648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en-US" sz="3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Proquest</a:t>
              </a:r>
              <a:r>
                <a:rPr lang="en-US" sz="3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Central</a:t>
              </a:r>
              <a:endParaRPr lang="en-US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367" name="Text Box 11"/>
            <p:cNvSpPr txBox="1">
              <a:spLocks noChangeArrowheads="1"/>
            </p:cNvSpPr>
            <p:nvPr/>
          </p:nvSpPr>
          <p:spPr bwMode="gray">
            <a:xfrm>
              <a:off x="1425" y="271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88076" name="Rectangle 12"/>
          <p:cNvSpPr>
            <a:spLocks noChangeArrowheads="1"/>
          </p:cNvSpPr>
          <p:nvPr/>
        </p:nvSpPr>
        <p:spPr bwMode="auto">
          <a:xfrm>
            <a:off x="2133600" y="1600200"/>
            <a:ext cx="6096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gồm</a:t>
            </a:r>
            <a:r>
              <a:rPr lang="en-US" sz="2800" dirty="0"/>
              <a:t> 25 CSDL </a:t>
            </a:r>
            <a:r>
              <a:rPr lang="en-US" sz="2800" dirty="0" err="1"/>
              <a:t>đa</a:t>
            </a:r>
            <a:r>
              <a:rPr lang="en-US" sz="2800" dirty="0"/>
              <a:t> </a:t>
            </a:r>
            <a:r>
              <a:rPr lang="en-US" sz="2800" dirty="0" err="1"/>
              <a:t>ngành</a:t>
            </a:r>
            <a:r>
              <a:rPr lang="en-US" sz="2800" dirty="0"/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19000 </a:t>
            </a:r>
            <a:r>
              <a:rPr lang="en-US" sz="2800" dirty="0" err="1"/>
              <a:t>tạp</a:t>
            </a:r>
            <a:r>
              <a:rPr lang="en-US" sz="2800" dirty="0"/>
              <a:t> </a:t>
            </a:r>
            <a:r>
              <a:rPr lang="en-US" sz="2800" dirty="0" err="1"/>
              <a:t>chí</a:t>
            </a:r>
            <a:r>
              <a:rPr lang="en-US" sz="2800" dirty="0"/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13000 </a:t>
            </a:r>
            <a:r>
              <a:rPr lang="en-US" sz="2800" dirty="0" err="1"/>
              <a:t>tạp</a:t>
            </a:r>
            <a:r>
              <a:rPr lang="en-US" sz="2800" dirty="0"/>
              <a:t> </a:t>
            </a:r>
            <a:r>
              <a:rPr lang="en-US" sz="2800" dirty="0" err="1"/>
              <a:t>chí</a:t>
            </a:r>
            <a:r>
              <a:rPr lang="en-US" sz="2800" dirty="0"/>
              <a:t> </a:t>
            </a:r>
            <a:r>
              <a:rPr lang="en-US" sz="2800" dirty="0" err="1"/>
              <a:t>toàn</a:t>
            </a:r>
            <a:r>
              <a:rPr lang="en-US" sz="2800" dirty="0"/>
              <a:t> </a:t>
            </a:r>
            <a:r>
              <a:rPr lang="en-US" sz="2800" dirty="0" err="1"/>
              <a:t>văn</a:t>
            </a:r>
            <a:r>
              <a:rPr lang="en-US" sz="2800" dirty="0"/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err="1"/>
              <a:t>Bao</a:t>
            </a:r>
            <a:r>
              <a:rPr lang="en-US" sz="2800" dirty="0"/>
              <a:t> </a:t>
            </a:r>
            <a:r>
              <a:rPr lang="en-US" sz="2800" dirty="0" err="1"/>
              <a:t>quát</a:t>
            </a:r>
            <a:r>
              <a:rPr lang="en-US" sz="2800" dirty="0"/>
              <a:t> </a:t>
            </a:r>
            <a:r>
              <a:rPr lang="en-US" sz="2800" dirty="0" err="1"/>
              <a:t>trên</a:t>
            </a:r>
            <a:r>
              <a:rPr lang="en-US" sz="2800" dirty="0"/>
              <a:t> 160 </a:t>
            </a:r>
            <a:r>
              <a:rPr lang="en-US" sz="2800" dirty="0" err="1"/>
              <a:t>chủ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endParaRPr lang="en-US" sz="2800" dirty="0"/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56000 </a:t>
            </a:r>
            <a:r>
              <a:rPr lang="en-US" sz="2800" dirty="0" err="1"/>
              <a:t>luận</a:t>
            </a:r>
            <a:r>
              <a:rPr lang="en-US" sz="2800" dirty="0"/>
              <a:t> </a:t>
            </a:r>
            <a:r>
              <a:rPr lang="en-US" sz="2800" dirty="0" err="1"/>
              <a:t>văn</a:t>
            </a:r>
            <a:r>
              <a:rPr lang="en-US" sz="2800" dirty="0"/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43000 </a:t>
            </a:r>
            <a:r>
              <a:rPr lang="en-US" sz="2800" dirty="0" err="1"/>
              <a:t>hồ</a:t>
            </a:r>
            <a:r>
              <a:rPr lang="en-US" sz="2800" dirty="0"/>
              <a:t> </a:t>
            </a:r>
            <a:r>
              <a:rPr lang="en-US" sz="2800" dirty="0" err="1"/>
              <a:t>sơ</a:t>
            </a:r>
            <a:r>
              <a:rPr lang="en-US" sz="2800" dirty="0"/>
              <a:t> </a:t>
            </a:r>
            <a:r>
              <a:rPr lang="en-US" sz="2800" dirty="0" err="1"/>
              <a:t>doanh</a:t>
            </a:r>
            <a:r>
              <a:rPr lang="en-US" sz="2800" dirty="0"/>
              <a:t> </a:t>
            </a:r>
            <a:r>
              <a:rPr lang="en-US" sz="2800" dirty="0" err="1"/>
              <a:t>nghiệp</a:t>
            </a:r>
            <a:r>
              <a:rPr lang="en-US" sz="2800" dirty="0"/>
              <a:t>;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 err="1"/>
              <a:t>Trên</a:t>
            </a:r>
            <a:r>
              <a:rPr lang="en-US" sz="2800" dirty="0"/>
              <a:t> 1000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hội</a:t>
            </a:r>
            <a:r>
              <a:rPr lang="en-US" sz="2800" dirty="0"/>
              <a:t> </a:t>
            </a:r>
            <a:r>
              <a:rPr lang="en-US" sz="2800" dirty="0" err="1"/>
              <a:t>nghị</a:t>
            </a:r>
            <a:r>
              <a:rPr lang="en-US" sz="2800" dirty="0"/>
              <a:t>;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/>
              <a:t>1300 </a:t>
            </a:r>
            <a:r>
              <a:rPr lang="en-US" sz="2800" dirty="0" err="1"/>
              <a:t>tờ</a:t>
            </a:r>
            <a:r>
              <a:rPr lang="en-US" sz="2800" dirty="0"/>
              <a:t> 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quốc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78989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80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80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80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80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8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8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1986583" y="1371600"/>
            <a:ext cx="6781800" cy="4525963"/>
          </a:xfrm>
        </p:spPr>
        <p:txBody>
          <a:bodyPr/>
          <a:lstStyle/>
          <a:p>
            <a:pPr eaLnBrk="1" hangingPunct="1"/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 </a:t>
            </a:r>
            <a:r>
              <a:rPr lang="en-US" sz="2800" dirty="0" err="1" smtClean="0"/>
              <a:t>phát</a:t>
            </a:r>
            <a:r>
              <a:rPr lang="en-US" sz="2800" dirty="0" smtClean="0"/>
              <a:t> </a:t>
            </a:r>
            <a:r>
              <a:rPr lang="en-US" sz="2800" dirty="0" err="1" smtClean="0"/>
              <a:t>triển</a:t>
            </a:r>
            <a:r>
              <a:rPr lang="en-US" sz="2800" dirty="0" smtClean="0"/>
              <a:t>: </a:t>
            </a:r>
            <a:r>
              <a:rPr lang="en-US" sz="2800" dirty="0" err="1" smtClean="0"/>
              <a:t>Cục</a:t>
            </a:r>
            <a:r>
              <a:rPr lang="en-US" sz="2800" dirty="0" smtClean="0"/>
              <a:t> </a:t>
            </a:r>
            <a:r>
              <a:rPr lang="en-US" sz="2800" dirty="0" err="1" smtClean="0"/>
              <a:t>Thông</a:t>
            </a:r>
            <a:r>
              <a:rPr lang="en-US" sz="2800" dirty="0" smtClean="0"/>
              <a:t> tin </a:t>
            </a:r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</a:t>
            </a:r>
            <a:r>
              <a:rPr lang="en-US" sz="2800" dirty="0" err="1" smtClean="0"/>
              <a:t>nghệ</a:t>
            </a:r>
            <a:r>
              <a:rPr lang="en-US" sz="2800" dirty="0" smtClean="0"/>
              <a:t> </a:t>
            </a:r>
            <a:r>
              <a:rPr lang="en-US" sz="2800" dirty="0" err="1" smtClean="0"/>
              <a:t>Quốc</a:t>
            </a:r>
            <a:r>
              <a:rPr lang="en-US" sz="2800" dirty="0" smtClean="0"/>
              <a:t> </a:t>
            </a:r>
            <a:r>
              <a:rPr lang="en-US" sz="2800" dirty="0" err="1" smtClean="0"/>
              <a:t>gia</a:t>
            </a:r>
            <a:r>
              <a:rPr lang="en-US" sz="2800" dirty="0" smtClean="0"/>
              <a:t>, 1987</a:t>
            </a:r>
          </a:p>
          <a:p>
            <a:pPr eaLnBrk="1" hangingPunct="1"/>
            <a:r>
              <a:rPr lang="en-US" sz="2800" dirty="0" smtClean="0"/>
              <a:t>200.000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ghi</a:t>
            </a:r>
            <a:endParaRPr lang="en-US" sz="2800" dirty="0" smtClean="0"/>
          </a:p>
          <a:p>
            <a:pPr eaLnBrk="1" hangingPunct="1"/>
            <a:r>
              <a:rPr lang="en-US" sz="2800" dirty="0" smtClean="0"/>
              <a:t>150.000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ghi</a:t>
            </a:r>
            <a:r>
              <a:rPr lang="en-US" sz="2800" dirty="0" smtClean="0"/>
              <a:t> </a:t>
            </a:r>
            <a:r>
              <a:rPr lang="en-US" sz="2800" dirty="0" err="1" smtClean="0"/>
              <a:t>toàn</a:t>
            </a:r>
            <a:r>
              <a:rPr lang="en-US" sz="2800" dirty="0" smtClean="0"/>
              <a:t> </a:t>
            </a:r>
            <a:r>
              <a:rPr lang="en-US" sz="2800" dirty="0" err="1" smtClean="0"/>
              <a:t>văn</a:t>
            </a:r>
            <a:endParaRPr lang="en-US" sz="2800" dirty="0" smtClean="0"/>
          </a:p>
          <a:p>
            <a:pPr eaLnBrk="1" hangingPunct="1"/>
            <a:r>
              <a:rPr lang="en-US" sz="2800" dirty="0" err="1" smtClean="0"/>
              <a:t>Cập</a:t>
            </a:r>
            <a:r>
              <a:rPr lang="en-US" sz="2800" dirty="0" smtClean="0"/>
              <a:t> </a:t>
            </a:r>
            <a:r>
              <a:rPr lang="en-US" sz="2800" dirty="0" err="1" smtClean="0"/>
              <a:t>nhật</a:t>
            </a:r>
            <a:r>
              <a:rPr lang="en-US" sz="2800" dirty="0" smtClean="0"/>
              <a:t> 11000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ghi</a:t>
            </a:r>
            <a:r>
              <a:rPr lang="en-US" sz="2800" dirty="0" smtClean="0"/>
              <a:t>/ </a:t>
            </a:r>
            <a:r>
              <a:rPr lang="en-US" sz="2800" dirty="0" err="1" smtClean="0"/>
              <a:t>năm</a:t>
            </a:r>
            <a:endParaRPr lang="en-US" sz="2800" dirty="0" smtClean="0"/>
          </a:p>
          <a:p>
            <a:pPr eaLnBrk="1" hangingPunct="1"/>
            <a:r>
              <a:rPr lang="en-US" sz="2800" dirty="0" err="1" smtClean="0"/>
              <a:t>Nôi</a:t>
            </a:r>
            <a:r>
              <a:rPr lang="en-US" sz="2800" dirty="0" smtClean="0"/>
              <a:t> dung </a:t>
            </a:r>
            <a:r>
              <a:rPr lang="en-US" sz="2800" dirty="0" err="1" smtClean="0"/>
              <a:t>bao</a:t>
            </a:r>
            <a:r>
              <a:rPr lang="en-US" sz="2800" dirty="0" smtClean="0"/>
              <a:t> </a:t>
            </a:r>
            <a:r>
              <a:rPr lang="en-US" sz="2800" dirty="0" err="1" smtClean="0"/>
              <a:t>quát</a:t>
            </a:r>
            <a:r>
              <a:rPr lang="en-US" sz="2800" dirty="0" smtClean="0"/>
              <a:t>: </a:t>
            </a:r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tự</a:t>
            </a:r>
            <a:r>
              <a:rPr lang="en-US" sz="2800" dirty="0" smtClean="0"/>
              <a:t> </a:t>
            </a:r>
            <a:r>
              <a:rPr lang="en-US" sz="2800" dirty="0" err="1" smtClean="0"/>
              <a:t>nhiên</a:t>
            </a:r>
            <a:r>
              <a:rPr lang="en-US" sz="2800" dirty="0" smtClean="0"/>
              <a:t>, </a:t>
            </a:r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, </a:t>
            </a:r>
            <a:r>
              <a:rPr lang="en-US" sz="2800" dirty="0" err="1" smtClean="0"/>
              <a:t>tâm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, </a:t>
            </a:r>
            <a:r>
              <a:rPr lang="en-US" sz="2800" dirty="0" err="1" smtClean="0"/>
              <a:t>giáo</a:t>
            </a:r>
            <a:r>
              <a:rPr lang="en-US" sz="2800" dirty="0" smtClean="0"/>
              <a:t> </a:t>
            </a:r>
            <a:r>
              <a:rPr lang="en-US" sz="2800" dirty="0" err="1" smtClean="0"/>
              <a:t>dục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khoa</a:t>
            </a:r>
            <a:r>
              <a:rPr lang="en-US" sz="2800" dirty="0" smtClean="0"/>
              <a:t> </a:t>
            </a:r>
            <a:r>
              <a:rPr lang="en-US" sz="2800" dirty="0" err="1" smtClean="0"/>
              <a:t>học</a:t>
            </a:r>
            <a:r>
              <a:rPr lang="en-US" sz="2800" dirty="0" smtClean="0"/>
              <a:t> </a:t>
            </a:r>
            <a:r>
              <a:rPr lang="en-US" sz="2800" dirty="0" err="1" smtClean="0"/>
              <a:t>khác</a:t>
            </a:r>
            <a:endParaRPr lang="en-US" sz="2800" dirty="0" smtClean="0"/>
          </a:p>
        </p:txBody>
      </p:sp>
      <p:grpSp>
        <p:nvGrpSpPr>
          <p:cNvPr id="81924" name="Group 4"/>
          <p:cNvGrpSpPr>
            <a:grpSpLocks/>
          </p:cNvGrpSpPr>
          <p:nvPr/>
        </p:nvGrpSpPr>
        <p:grpSpPr bwMode="auto">
          <a:xfrm>
            <a:off x="1676400" y="304800"/>
            <a:ext cx="6781800" cy="711289"/>
            <a:chOff x="1248" y="2592"/>
            <a:chExt cx="4176" cy="528"/>
          </a:xfrm>
        </p:grpSpPr>
        <p:grpSp>
          <p:nvGrpSpPr>
            <p:cNvPr id="16388" name="Group 5"/>
            <p:cNvGrpSpPr>
              <a:grpSpLocks/>
            </p:cNvGrpSpPr>
            <p:nvPr/>
          </p:nvGrpSpPr>
          <p:grpSpPr bwMode="auto">
            <a:xfrm>
              <a:off x="1248" y="2653"/>
              <a:ext cx="480" cy="419"/>
              <a:chOff x="1110" y="2656"/>
              <a:chExt cx="1549" cy="1351"/>
            </a:xfrm>
          </p:grpSpPr>
          <p:sp>
            <p:nvSpPr>
              <p:cNvPr id="16392" name="AutoShape 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6393" name="AutoShape 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81928" name="AutoShape 8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8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6389" name="Line 9"/>
            <p:cNvSpPr>
              <a:spLocks noChangeShapeType="1"/>
            </p:cNvSpPr>
            <p:nvPr/>
          </p:nvSpPr>
          <p:spPr bwMode="auto">
            <a:xfrm>
              <a:off x="2160" y="312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0" name="Text Box 10"/>
            <p:cNvSpPr txBox="1">
              <a:spLocks noChangeArrowheads="1"/>
            </p:cNvSpPr>
            <p:nvPr/>
          </p:nvSpPr>
          <p:spPr bwMode="auto">
            <a:xfrm>
              <a:off x="1776" y="2592"/>
              <a:ext cx="3648" cy="2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STD -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Tạp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chí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Khoa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và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Công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nghệ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Việt</a:t>
              </a:r>
              <a:r>
                <a:rPr lang="en-US" sz="2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Nam</a:t>
              </a:r>
            </a:p>
          </p:txBody>
        </p:sp>
        <p:sp>
          <p:nvSpPr>
            <p:cNvPr id="16391" name="Text Box 11"/>
            <p:cNvSpPr txBox="1">
              <a:spLocks noChangeArrowheads="1"/>
            </p:cNvSpPr>
            <p:nvPr/>
          </p:nvSpPr>
          <p:spPr bwMode="gray">
            <a:xfrm>
              <a:off x="1439" y="2716"/>
              <a:ext cx="8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29532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044" name="Group 4"/>
          <p:cNvGrpSpPr>
            <a:grpSpLocks/>
          </p:cNvGrpSpPr>
          <p:nvPr/>
        </p:nvGrpSpPr>
        <p:grpSpPr bwMode="auto">
          <a:xfrm>
            <a:off x="1828800" y="228600"/>
            <a:ext cx="7696200" cy="838200"/>
            <a:chOff x="1248" y="2592"/>
            <a:chExt cx="4176" cy="528"/>
          </a:xfrm>
        </p:grpSpPr>
        <p:grpSp>
          <p:nvGrpSpPr>
            <p:cNvPr id="17413" name="Group 5"/>
            <p:cNvGrpSpPr>
              <a:grpSpLocks/>
            </p:cNvGrpSpPr>
            <p:nvPr/>
          </p:nvGrpSpPr>
          <p:grpSpPr bwMode="auto">
            <a:xfrm>
              <a:off x="1248" y="2653"/>
              <a:ext cx="480" cy="419"/>
              <a:chOff x="1110" y="2656"/>
              <a:chExt cx="1549" cy="1351"/>
            </a:xfrm>
          </p:grpSpPr>
          <p:sp>
            <p:nvSpPr>
              <p:cNvPr id="17417" name="AutoShape 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7418" name="AutoShape 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87048" name="AutoShape 8"/>
              <p:cNvSpPr>
                <a:spLocks noChangeArrowheads="1"/>
              </p:cNvSpPr>
              <p:nvPr/>
            </p:nvSpPr>
            <p:spPr bwMode="gray">
              <a:xfrm>
                <a:off x="1199" y="2737"/>
                <a:ext cx="1351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7414" name="Line 9"/>
            <p:cNvSpPr>
              <a:spLocks noChangeShapeType="1"/>
            </p:cNvSpPr>
            <p:nvPr/>
          </p:nvSpPr>
          <p:spPr bwMode="auto">
            <a:xfrm>
              <a:off x="2160" y="312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15" name="Text Box 10"/>
            <p:cNvSpPr txBox="1">
              <a:spLocks noChangeArrowheads="1"/>
            </p:cNvSpPr>
            <p:nvPr/>
          </p:nvSpPr>
          <p:spPr bwMode="auto">
            <a:xfrm>
              <a:off x="1776" y="2592"/>
              <a:ext cx="3648" cy="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KQNC –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Báo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cáo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kết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quả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đề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nghiên</a:t>
              </a:r>
              <a:r>
                <a:rPr lang="en-US" sz="2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cứu</a:t>
              </a:r>
              <a:endPara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16" name="Text Box 11"/>
            <p:cNvSpPr txBox="1">
              <a:spLocks noChangeArrowheads="1"/>
            </p:cNvSpPr>
            <p:nvPr/>
          </p:nvSpPr>
          <p:spPr bwMode="gray">
            <a:xfrm>
              <a:off x="1433" y="2716"/>
              <a:ext cx="100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8705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143000"/>
            <a:ext cx="29718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53" name="Rectangle 13"/>
          <p:cNvSpPr>
            <a:spLocks noChangeArrowheads="1"/>
          </p:cNvSpPr>
          <p:nvPr/>
        </p:nvSpPr>
        <p:spPr bwMode="auto">
          <a:xfrm>
            <a:off x="1981200" y="1600200"/>
            <a:ext cx="33528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0" dirty="0" err="1"/>
              <a:t>Bao</a:t>
            </a:r>
            <a:r>
              <a:rPr lang="en-US" sz="2400" b="0" dirty="0"/>
              <a:t> </a:t>
            </a:r>
            <a:r>
              <a:rPr lang="en-US" sz="2400" b="0" dirty="0" err="1"/>
              <a:t>gồm</a:t>
            </a:r>
            <a:r>
              <a:rPr lang="en-US" sz="2400" b="0" dirty="0"/>
              <a:t> </a:t>
            </a:r>
            <a:r>
              <a:rPr lang="en-US" sz="2400" b="0" dirty="0" err="1"/>
              <a:t>các</a:t>
            </a:r>
            <a:r>
              <a:rPr lang="en-US" sz="2400" b="0" dirty="0"/>
              <a:t> </a:t>
            </a:r>
            <a:r>
              <a:rPr lang="en-US" sz="2400" b="0" dirty="0" err="1"/>
              <a:t>đề</a:t>
            </a:r>
            <a:r>
              <a:rPr lang="en-US" sz="2400" b="0" dirty="0"/>
              <a:t> </a:t>
            </a:r>
            <a:r>
              <a:rPr lang="en-US" sz="2400" b="0" dirty="0" err="1"/>
              <a:t>tài</a:t>
            </a:r>
            <a:r>
              <a:rPr lang="en-US" sz="2400" b="0" dirty="0"/>
              <a:t> </a:t>
            </a:r>
            <a:r>
              <a:rPr lang="en-US" sz="2400" b="0" dirty="0" err="1"/>
              <a:t>cấp</a:t>
            </a:r>
            <a:r>
              <a:rPr lang="en-US" sz="2400" b="0" dirty="0"/>
              <a:t> </a:t>
            </a:r>
            <a:r>
              <a:rPr lang="en-US" sz="2400" b="0" dirty="0" err="1"/>
              <a:t>Nhà</a:t>
            </a:r>
            <a:r>
              <a:rPr lang="en-US" sz="2400" b="0" dirty="0"/>
              <a:t> </a:t>
            </a:r>
            <a:r>
              <a:rPr lang="en-US" sz="2400" b="0" dirty="0" err="1"/>
              <a:t>nước</a:t>
            </a:r>
            <a:r>
              <a:rPr lang="en-US" sz="2400" b="0" dirty="0"/>
              <a:t>, </a:t>
            </a:r>
            <a:r>
              <a:rPr lang="en-US" sz="2400" b="0" dirty="0" err="1"/>
              <a:t>cấp</a:t>
            </a:r>
            <a:r>
              <a:rPr lang="en-US" sz="2400" b="0" dirty="0"/>
              <a:t> </a:t>
            </a:r>
            <a:r>
              <a:rPr lang="en-US" sz="2400" b="0" dirty="0" err="1"/>
              <a:t>Bộ</a:t>
            </a:r>
            <a:r>
              <a:rPr lang="en-US" sz="2400" b="0" dirty="0"/>
              <a:t>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0" dirty="0" err="1"/>
              <a:t>Tổng</a:t>
            </a:r>
            <a:r>
              <a:rPr lang="en-US" sz="2400" b="0" dirty="0"/>
              <a:t> </a:t>
            </a:r>
            <a:r>
              <a:rPr lang="en-US" sz="2400" b="0" dirty="0" err="1"/>
              <a:t>số</a:t>
            </a:r>
            <a:r>
              <a:rPr lang="en-US" sz="2400" b="0" dirty="0"/>
              <a:t> </a:t>
            </a:r>
            <a:r>
              <a:rPr lang="en-US" sz="2400" b="0" dirty="0" err="1"/>
              <a:t>biểu</a:t>
            </a:r>
            <a:r>
              <a:rPr lang="en-US" sz="2400" b="0" dirty="0"/>
              <a:t> </a:t>
            </a:r>
            <a:r>
              <a:rPr lang="en-US" sz="2400" b="0" dirty="0" err="1"/>
              <a:t>ghi</a:t>
            </a:r>
            <a:r>
              <a:rPr lang="en-US" sz="2400" b="0" dirty="0"/>
              <a:t>: 11000, </a:t>
            </a:r>
            <a:r>
              <a:rPr lang="en-US" sz="2400" b="0" dirty="0" err="1"/>
              <a:t>bao</a:t>
            </a:r>
            <a:r>
              <a:rPr lang="en-US" sz="2400" b="0" dirty="0"/>
              <a:t> </a:t>
            </a:r>
            <a:r>
              <a:rPr lang="en-US" sz="2400" b="0" dirty="0" err="1"/>
              <a:t>gồm</a:t>
            </a:r>
            <a:r>
              <a:rPr lang="en-US" sz="2400" b="0" dirty="0"/>
              <a:t> </a:t>
            </a:r>
            <a:r>
              <a:rPr lang="en-US" sz="2400" b="0" dirty="0" err="1"/>
              <a:t>mô</a:t>
            </a:r>
            <a:r>
              <a:rPr lang="en-US" sz="2400" b="0" dirty="0"/>
              <a:t> </a:t>
            </a:r>
            <a:r>
              <a:rPr lang="en-US" sz="2400" b="0" dirty="0" err="1"/>
              <a:t>tả</a:t>
            </a:r>
            <a:r>
              <a:rPr lang="en-US" sz="2400" b="0" dirty="0"/>
              <a:t> </a:t>
            </a:r>
            <a:r>
              <a:rPr lang="en-US" sz="2400" b="0" dirty="0" err="1"/>
              <a:t>thư</a:t>
            </a:r>
            <a:r>
              <a:rPr lang="en-US" sz="2400" b="0" dirty="0"/>
              <a:t> </a:t>
            </a:r>
            <a:r>
              <a:rPr lang="en-US" sz="2400" b="0" dirty="0" err="1"/>
              <a:t>mục</a:t>
            </a:r>
            <a:r>
              <a:rPr lang="en-US" sz="2400" b="0" dirty="0"/>
              <a:t> </a:t>
            </a:r>
            <a:r>
              <a:rPr lang="en-US" sz="2400" b="0" dirty="0" err="1"/>
              <a:t>và</a:t>
            </a:r>
            <a:r>
              <a:rPr lang="en-US" sz="2400" b="0" dirty="0"/>
              <a:t> </a:t>
            </a:r>
            <a:r>
              <a:rPr lang="en-US" sz="2400" b="0" dirty="0" err="1"/>
              <a:t>bản</a:t>
            </a:r>
            <a:r>
              <a:rPr lang="en-US" sz="2400" b="0" dirty="0"/>
              <a:t> </a:t>
            </a:r>
            <a:r>
              <a:rPr lang="en-US" sz="2400" b="0" dirty="0" err="1"/>
              <a:t>tóm</a:t>
            </a:r>
            <a:r>
              <a:rPr lang="en-US" sz="2400" b="0" dirty="0"/>
              <a:t> </a:t>
            </a:r>
            <a:r>
              <a:rPr lang="en-US" sz="2400" b="0" dirty="0" err="1"/>
              <a:t>tắt</a:t>
            </a:r>
            <a:r>
              <a:rPr lang="en-US" sz="2400" b="0" dirty="0"/>
              <a:t>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0" dirty="0" err="1"/>
              <a:t>Số</a:t>
            </a:r>
            <a:r>
              <a:rPr lang="en-US" sz="2400" b="0" dirty="0"/>
              <a:t> </a:t>
            </a:r>
            <a:r>
              <a:rPr lang="en-US" sz="2400" b="0" dirty="0" err="1"/>
              <a:t>biểu</a:t>
            </a:r>
            <a:r>
              <a:rPr lang="en-US" sz="2400" b="0" dirty="0"/>
              <a:t> </a:t>
            </a:r>
            <a:r>
              <a:rPr lang="en-US" sz="2400" b="0" dirty="0" err="1"/>
              <a:t>ghi</a:t>
            </a:r>
            <a:r>
              <a:rPr lang="en-US" sz="2400" b="0" dirty="0"/>
              <a:t> </a:t>
            </a:r>
            <a:r>
              <a:rPr lang="en-US" sz="2400" b="0" dirty="0" err="1"/>
              <a:t>cập</a:t>
            </a:r>
            <a:r>
              <a:rPr lang="en-US" sz="2400" b="0" dirty="0"/>
              <a:t> </a:t>
            </a:r>
            <a:r>
              <a:rPr lang="en-US" sz="2400" b="0" dirty="0" err="1"/>
              <a:t>nhật</a:t>
            </a:r>
            <a:r>
              <a:rPr lang="en-US" sz="2400" b="0" dirty="0"/>
              <a:t> </a:t>
            </a:r>
            <a:r>
              <a:rPr lang="en-US" sz="2400" b="0" dirty="0" err="1"/>
              <a:t>hàng</a:t>
            </a:r>
            <a:r>
              <a:rPr lang="en-US" sz="2400" b="0" dirty="0"/>
              <a:t> </a:t>
            </a:r>
            <a:r>
              <a:rPr lang="en-US" sz="2400" b="0" dirty="0" err="1"/>
              <a:t>năm</a:t>
            </a:r>
            <a:r>
              <a:rPr lang="en-US" sz="2400" b="0" dirty="0"/>
              <a:t>: 600.</a:t>
            </a:r>
          </a:p>
        </p:txBody>
      </p:sp>
    </p:spTree>
    <p:extLst>
      <p:ext uri="{BB962C8B-B14F-4D97-AF65-F5344CB8AC3E}">
        <p14:creationId xmlns:p14="http://schemas.microsoft.com/office/powerpoint/2010/main" val="296666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70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70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70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7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Rectangle 3"/>
          <p:cNvSpPr>
            <a:spLocks noGrp="1" noChangeArrowheads="1"/>
          </p:cNvSpPr>
          <p:nvPr>
            <p:ph idx="1"/>
          </p:nvPr>
        </p:nvSpPr>
        <p:spPr>
          <a:xfrm>
            <a:off x="1905000" y="1600200"/>
            <a:ext cx="6781800" cy="3886200"/>
          </a:xfrm>
        </p:spPr>
        <p:txBody>
          <a:bodyPr/>
          <a:lstStyle/>
          <a:p>
            <a:pPr eaLnBrk="1" hangingPunct="1"/>
            <a:r>
              <a:rPr lang="en-US" dirty="0" smtClean="0"/>
              <a:t>CSDL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ngành</a:t>
            </a:r>
            <a:r>
              <a:rPr lang="en-US" dirty="0" smtClean="0"/>
              <a:t>;</a:t>
            </a:r>
          </a:p>
          <a:p>
            <a:pPr eaLnBrk="1" hangingPunct="1"/>
            <a:r>
              <a:rPr lang="en-US" dirty="0" smtClean="0"/>
              <a:t>500 </a:t>
            </a:r>
            <a:r>
              <a:rPr lang="en-US" dirty="0" err="1" smtClean="0"/>
              <a:t>bộ</a:t>
            </a:r>
            <a:r>
              <a:rPr lang="en-US" dirty="0" smtClean="0"/>
              <a:t> </a:t>
            </a:r>
            <a:r>
              <a:rPr lang="en-US" dirty="0" err="1" smtClean="0"/>
              <a:t>dữ</a:t>
            </a:r>
            <a:r>
              <a:rPr lang="en-US" dirty="0" smtClean="0"/>
              <a:t> </a:t>
            </a:r>
            <a:r>
              <a:rPr lang="en-US" dirty="0" err="1" smtClean="0"/>
              <a:t>liệu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hơn</a:t>
            </a:r>
            <a:r>
              <a:rPr lang="en-US" dirty="0" smtClean="0"/>
              <a:t> 80 </a:t>
            </a:r>
            <a:r>
              <a:rPr lang="en-US" dirty="0" err="1" smtClean="0"/>
              <a:t>nhà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;</a:t>
            </a:r>
          </a:p>
          <a:p>
            <a:pPr eaLnBrk="1" hangingPunct="1"/>
            <a:r>
              <a:rPr lang="en-US" dirty="0" smtClean="0"/>
              <a:t>3 </a:t>
            </a:r>
            <a:r>
              <a:rPr lang="en-US" dirty="0" err="1" smtClean="0"/>
              <a:t>triệu</a:t>
            </a:r>
            <a:r>
              <a:rPr lang="en-US" dirty="0" smtClean="0"/>
              <a:t>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mục</a:t>
            </a:r>
            <a:r>
              <a:rPr lang="en-US" dirty="0" smtClean="0"/>
              <a:t>;</a:t>
            </a:r>
          </a:p>
          <a:p>
            <a:pPr eaLnBrk="1" hangingPunct="1"/>
            <a:r>
              <a:rPr lang="en-US" dirty="0" smtClean="0"/>
              <a:t>200000 </a:t>
            </a:r>
            <a:r>
              <a:rPr lang="en-US" dirty="0" err="1" smtClean="0"/>
              <a:t>tệp</a:t>
            </a:r>
            <a:r>
              <a:rPr lang="en-US" dirty="0" smtClean="0"/>
              <a:t> </a:t>
            </a:r>
            <a:r>
              <a:rPr lang="en-US" dirty="0" err="1" smtClean="0"/>
              <a:t>âm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;</a:t>
            </a:r>
          </a:p>
          <a:p>
            <a:pPr eaLnBrk="1" hangingPunct="1"/>
            <a:r>
              <a:rPr lang="en-US" dirty="0" smtClean="0"/>
              <a:t>40000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tranh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endParaRPr lang="en-US" dirty="0" smtClean="0"/>
          </a:p>
          <a:p>
            <a:pPr eaLnBrk="1" hangingPunct="1"/>
            <a:r>
              <a:rPr lang="en-US" dirty="0" smtClean="0"/>
              <a:t>90000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  <a:r>
              <a:rPr lang="en-US" dirty="0" err="1" smtClean="0"/>
              <a:t>bản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endParaRPr lang="en-US" dirty="0" smtClean="0"/>
          </a:p>
        </p:txBody>
      </p:sp>
      <p:grpSp>
        <p:nvGrpSpPr>
          <p:cNvPr id="92164" name="Group 4"/>
          <p:cNvGrpSpPr>
            <a:grpSpLocks/>
          </p:cNvGrpSpPr>
          <p:nvPr/>
        </p:nvGrpSpPr>
        <p:grpSpPr bwMode="auto">
          <a:xfrm>
            <a:off x="2286000" y="304800"/>
            <a:ext cx="6629400" cy="838200"/>
            <a:chOff x="1248" y="2592"/>
            <a:chExt cx="4176" cy="528"/>
          </a:xfrm>
        </p:grpSpPr>
        <p:grpSp>
          <p:nvGrpSpPr>
            <p:cNvPr id="18436" name="Group 5"/>
            <p:cNvGrpSpPr>
              <a:grpSpLocks/>
            </p:cNvGrpSpPr>
            <p:nvPr/>
          </p:nvGrpSpPr>
          <p:grpSpPr bwMode="auto">
            <a:xfrm>
              <a:off x="1248" y="2653"/>
              <a:ext cx="480" cy="419"/>
              <a:chOff x="1110" y="2656"/>
              <a:chExt cx="1549" cy="1351"/>
            </a:xfrm>
          </p:grpSpPr>
          <p:sp>
            <p:nvSpPr>
              <p:cNvPr id="18440" name="AutoShape 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8441" name="AutoShape 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92168" name="AutoShape 8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8437" name="Line 9"/>
            <p:cNvSpPr>
              <a:spLocks noChangeShapeType="1"/>
            </p:cNvSpPr>
            <p:nvPr/>
          </p:nvSpPr>
          <p:spPr bwMode="auto">
            <a:xfrm>
              <a:off x="2160" y="312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38" name="Text Box 10"/>
            <p:cNvSpPr txBox="1">
              <a:spLocks noChangeArrowheads="1"/>
            </p:cNvSpPr>
            <p:nvPr/>
          </p:nvSpPr>
          <p:spPr bwMode="auto">
            <a:xfrm>
              <a:off x="1776" y="2592"/>
              <a:ext cx="3648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en-US" sz="3400" b="1" dirty="0">
                  <a:latin typeface="Times New Roman" pitchFamily="18" charset="0"/>
                  <a:cs typeface="Times New Roman" pitchFamily="18" charset="0"/>
                </a:rPr>
                <a:t>Credo References </a:t>
              </a:r>
              <a:endParaRPr lang="en-US" sz="3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439" name="Text Box 11"/>
            <p:cNvSpPr txBox="1">
              <a:spLocks noChangeArrowheads="1"/>
            </p:cNvSpPr>
            <p:nvPr/>
          </p:nvSpPr>
          <p:spPr bwMode="gray">
            <a:xfrm>
              <a:off x="1425" y="271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937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1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2719388" y="1371600"/>
            <a:ext cx="5875337" cy="5029200"/>
          </a:xfrm>
        </p:spPr>
        <p:txBody>
          <a:bodyPr/>
          <a:lstStyle/>
          <a:p>
            <a:pPr eaLnBrk="1" hangingPunct="1"/>
            <a:r>
              <a:rPr lang="en-US" dirty="0" smtClean="0"/>
              <a:t>developed by AMS (American Mathematical Society), since 1940;</a:t>
            </a:r>
          </a:p>
          <a:p>
            <a:pPr eaLnBrk="1" hangingPunct="1"/>
            <a:r>
              <a:rPr lang="en-US" dirty="0" smtClean="0"/>
              <a:t>approximately 550 journals about </a:t>
            </a:r>
            <a:r>
              <a:rPr lang="en-US" dirty="0" err="1" smtClean="0"/>
              <a:t>Maths</a:t>
            </a:r>
            <a:r>
              <a:rPr lang="en-US" dirty="0" smtClean="0"/>
              <a:t>;</a:t>
            </a:r>
          </a:p>
          <a:p>
            <a:pPr eaLnBrk="1" hangingPunct="1"/>
            <a:r>
              <a:rPr lang="en-US" dirty="0" smtClean="0"/>
              <a:t>3 million items;</a:t>
            </a:r>
          </a:p>
          <a:p>
            <a:pPr eaLnBrk="1" hangingPunct="1"/>
            <a:r>
              <a:rPr lang="en-US" dirty="0" smtClean="0"/>
              <a:t>1.7 million direct links to original articles;</a:t>
            </a:r>
          </a:p>
          <a:p>
            <a:pPr eaLnBrk="1" hangingPunct="1"/>
            <a:r>
              <a:rPr lang="en-US" dirty="0" smtClean="0"/>
              <a:t>80,000 reviews per year.</a:t>
            </a:r>
          </a:p>
        </p:txBody>
      </p:sp>
      <p:grpSp>
        <p:nvGrpSpPr>
          <p:cNvPr id="94212" name="Group 4"/>
          <p:cNvGrpSpPr>
            <a:grpSpLocks/>
          </p:cNvGrpSpPr>
          <p:nvPr/>
        </p:nvGrpSpPr>
        <p:grpSpPr bwMode="auto">
          <a:xfrm>
            <a:off x="2438400" y="304800"/>
            <a:ext cx="6629400" cy="838200"/>
            <a:chOff x="1248" y="2592"/>
            <a:chExt cx="4176" cy="528"/>
          </a:xfrm>
        </p:grpSpPr>
        <p:grpSp>
          <p:nvGrpSpPr>
            <p:cNvPr id="19460" name="Group 5"/>
            <p:cNvGrpSpPr>
              <a:grpSpLocks/>
            </p:cNvGrpSpPr>
            <p:nvPr/>
          </p:nvGrpSpPr>
          <p:grpSpPr bwMode="auto">
            <a:xfrm>
              <a:off x="1248" y="2653"/>
              <a:ext cx="480" cy="419"/>
              <a:chOff x="1110" y="2656"/>
              <a:chExt cx="1549" cy="1351"/>
            </a:xfrm>
          </p:grpSpPr>
          <p:sp>
            <p:nvSpPr>
              <p:cNvPr id="19464" name="AutoShape 6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C0C0C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19465" name="AutoShape 7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vi-VN"/>
              </a:p>
            </p:txBody>
          </p:sp>
          <p:sp>
            <p:nvSpPr>
              <p:cNvPr id="94216" name="AutoShape 8"/>
              <p:cNvSpPr>
                <a:spLocks noChangeArrowheads="1"/>
              </p:cNvSpPr>
              <p:nvPr/>
            </p:nvSpPr>
            <p:spPr bwMode="gray">
              <a:xfrm>
                <a:off x="1200" y="2737"/>
                <a:ext cx="1349" cy="1167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46275"/>
                      <a:invGamma/>
                    </a:schemeClr>
                  </a:gs>
                  <a:gs pos="100000">
                    <a:schemeClr val="folHlink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vi-VN"/>
              </a:p>
            </p:txBody>
          </p:sp>
        </p:grpSp>
        <p:sp>
          <p:nvSpPr>
            <p:cNvPr id="19461" name="Line 9"/>
            <p:cNvSpPr>
              <a:spLocks noChangeShapeType="1"/>
            </p:cNvSpPr>
            <p:nvPr/>
          </p:nvSpPr>
          <p:spPr bwMode="auto">
            <a:xfrm>
              <a:off x="2160" y="3120"/>
              <a:ext cx="3024" cy="0"/>
            </a:xfrm>
            <a:prstGeom prst="line">
              <a:avLst/>
            </a:prstGeom>
            <a:noFill/>
            <a:ln w="25400">
              <a:solidFill>
                <a:srgbClr val="C0C0C0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2" name="Text Box 10"/>
            <p:cNvSpPr txBox="1">
              <a:spLocks noChangeArrowheads="1"/>
            </p:cNvSpPr>
            <p:nvPr/>
          </p:nvSpPr>
          <p:spPr bwMode="auto">
            <a:xfrm>
              <a:off x="1776" y="2592"/>
              <a:ext cx="3648" cy="4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/>
              <a:r>
                <a:rPr lang="en-US" sz="3800" b="1" dirty="0" err="1">
                  <a:latin typeface="Times New Roman" pitchFamily="18" charset="0"/>
                  <a:cs typeface="Times New Roman" pitchFamily="18" charset="0"/>
                </a:rPr>
                <a:t>MathSciNet</a:t>
              </a:r>
              <a:endParaRPr lang="en-US" sz="4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463" name="Text Box 11"/>
            <p:cNvSpPr txBox="1">
              <a:spLocks noChangeArrowheads="1"/>
            </p:cNvSpPr>
            <p:nvPr/>
          </p:nvSpPr>
          <p:spPr bwMode="gray">
            <a:xfrm>
              <a:off x="1425" y="2716"/>
              <a:ext cx="11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en-US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140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2362200"/>
            <a:ext cx="7251700" cy="1752600"/>
          </a:xfrm>
        </p:spPr>
        <p:txBody>
          <a:bodyPr/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Cổng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96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28600"/>
            <a:ext cx="7251700" cy="868362"/>
          </a:xfrm>
        </p:spPr>
        <p:txBody>
          <a:bodyPr/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1676400" y="1370409"/>
            <a:ext cx="7467600" cy="43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3200" b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32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200" b="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3200" b="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: https://lib.hpu2.edu.vn/</a:t>
            </a:r>
            <a:endParaRPr lang="en-US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1676400" y="1831180"/>
            <a:ext cx="7467600" cy="43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2800" b="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2800" b="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mạng</a:t>
            </a:r>
            <a:r>
              <a:rPr lang="en-US" sz="2800" b="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Internet</a:t>
            </a:r>
            <a:endParaRPr lang="en-US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287" y="2819400"/>
            <a:ext cx="7280267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5711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23"/>
          <p:cNvSpPr/>
          <p:nvPr/>
        </p:nvSpPr>
        <p:spPr bwMode="auto">
          <a:xfrm>
            <a:off x="1995051" y="1480810"/>
            <a:ext cx="6540500" cy="44196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Hộp_Văn_Bản 25"/>
          <p:cNvSpPr txBox="1"/>
          <p:nvPr/>
        </p:nvSpPr>
        <p:spPr>
          <a:xfrm>
            <a:off x="1906151" y="652790"/>
            <a:ext cx="5851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solidFill>
                  <a:srgbClr val="A50C07"/>
                </a:solidFill>
              </a:rPr>
              <a:t>Ba </a:t>
            </a:r>
            <a:r>
              <a:rPr lang="en-US" sz="2800" i="1" dirty="0" err="1" smtClean="0">
                <a:solidFill>
                  <a:srgbClr val="A50C07"/>
                </a:solidFill>
              </a:rPr>
              <a:t>phương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thức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tìm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kiếm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cơ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bản</a:t>
            </a:r>
            <a:endParaRPr lang="en-US" sz="2800" i="1" dirty="0">
              <a:solidFill>
                <a:srgbClr val="A50C07"/>
              </a:solidFill>
            </a:endParaRPr>
          </a:p>
        </p:txBody>
      </p:sp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2540000" y="2286000"/>
            <a:ext cx="5359400" cy="685800"/>
            <a:chOff x="1296" y="1824"/>
            <a:chExt cx="2976" cy="432"/>
          </a:xfrm>
        </p:grpSpPr>
        <p:sp>
          <p:nvSpPr>
            <p:cNvPr id="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kiếm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nhanh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1" name="Group 66"/>
          <p:cNvGrpSpPr>
            <a:grpSpLocks/>
          </p:cNvGrpSpPr>
          <p:nvPr/>
        </p:nvGrpSpPr>
        <p:grpSpPr bwMode="auto">
          <a:xfrm>
            <a:off x="2453558" y="3294063"/>
            <a:ext cx="5395417" cy="685800"/>
            <a:chOff x="1296" y="1824"/>
            <a:chExt cx="2996" cy="432"/>
          </a:xfrm>
        </p:grpSpPr>
        <p:sp>
          <p:nvSpPr>
            <p:cNvPr id="12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69"/>
            <p:cNvSpPr txBox="1">
              <a:spLocks noChangeArrowheads="1"/>
            </p:cNvSpPr>
            <p:nvPr/>
          </p:nvSpPr>
          <p:spPr bwMode="gray">
            <a:xfrm>
              <a:off x="1680" y="1934"/>
              <a:ext cx="261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nâng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cao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6" name="Group 71"/>
          <p:cNvGrpSpPr>
            <a:grpSpLocks/>
          </p:cNvGrpSpPr>
          <p:nvPr/>
        </p:nvGrpSpPr>
        <p:grpSpPr bwMode="auto">
          <a:xfrm>
            <a:off x="2489200" y="4191000"/>
            <a:ext cx="5359400" cy="685800"/>
            <a:chOff x="1296" y="1824"/>
            <a:chExt cx="2976" cy="432"/>
          </a:xfrm>
        </p:grpSpPr>
        <p:sp>
          <p:nvSpPr>
            <p:cNvPr id="17" name="AutoShape 7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AutoShape 7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Text Box 74"/>
            <p:cNvSpPr txBox="1">
              <a:spLocks noChangeArrowheads="1"/>
            </p:cNvSpPr>
            <p:nvPr/>
          </p:nvSpPr>
          <p:spPr bwMode="gray">
            <a:xfrm>
              <a:off x="1680" y="1934"/>
              <a:ext cx="249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Tìm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chuyên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gia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pic>
        <p:nvPicPr>
          <p:cNvPr id="4098" name="Picture 2" descr="Share of Search – How much interest are you capturing? - Foglyt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9400" y="6019800"/>
            <a:ext cx="943215" cy="70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86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4"/>
          <p:cNvSpPr>
            <a:spLocks noChangeArrowheads="1"/>
          </p:cNvSpPr>
          <p:nvPr/>
        </p:nvSpPr>
        <p:spPr bwMode="gray">
          <a:xfrm>
            <a:off x="608344" y="1842682"/>
            <a:ext cx="1982456" cy="2618063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4E91D4"/>
              </a:gs>
              <a:gs pos="100000">
                <a:srgbClr val="3477A4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AutoShape 5"/>
          <p:cNvSpPr>
            <a:spLocks noChangeArrowheads="1"/>
          </p:cNvSpPr>
          <p:nvPr/>
        </p:nvSpPr>
        <p:spPr bwMode="gray">
          <a:xfrm>
            <a:off x="667978" y="1849954"/>
            <a:ext cx="1922822" cy="2568611"/>
          </a:xfrm>
          <a:prstGeom prst="roundRect">
            <a:avLst>
              <a:gd name="adj" fmla="val 16667"/>
            </a:avLst>
          </a:prstGeom>
          <a:solidFill>
            <a:srgbClr val="3CA1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gray">
          <a:xfrm>
            <a:off x="644356" y="3740778"/>
            <a:ext cx="1896642" cy="65015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3CA1E6">
                  <a:alpha val="0"/>
                </a:srgbClr>
              </a:gs>
              <a:gs pos="100000">
                <a:srgbClr val="3CA1E6">
                  <a:gamma/>
                  <a:tint val="51373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gray">
          <a:xfrm>
            <a:off x="603631" y="4460745"/>
            <a:ext cx="1982456" cy="797055"/>
          </a:xfrm>
          <a:prstGeom prst="roundRect">
            <a:avLst>
              <a:gd name="adj" fmla="val 40389"/>
            </a:avLst>
          </a:prstGeom>
          <a:gradFill rotWithShape="1">
            <a:gsLst>
              <a:gs pos="0">
                <a:srgbClr val="729EB4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gray">
          <a:xfrm>
            <a:off x="644356" y="4482562"/>
            <a:ext cx="1896642" cy="70833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DAFD4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" name="Group 10"/>
          <p:cNvGrpSpPr>
            <a:grpSpLocks/>
          </p:cNvGrpSpPr>
          <p:nvPr/>
        </p:nvGrpSpPr>
        <p:grpSpPr bwMode="auto">
          <a:xfrm>
            <a:off x="1279964" y="1560513"/>
            <a:ext cx="589064" cy="589064"/>
            <a:chOff x="1289" y="582"/>
            <a:chExt cx="668" cy="668"/>
          </a:xfrm>
        </p:grpSpPr>
        <p:sp>
          <p:nvSpPr>
            <p:cNvPr id="16" name="Oval 11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4" name="Text Box 16"/>
          <p:cNvSpPr txBox="1">
            <a:spLocks noChangeArrowheads="1"/>
          </p:cNvSpPr>
          <p:nvPr/>
        </p:nvSpPr>
        <p:spPr bwMode="gray">
          <a:xfrm>
            <a:off x="1406504" y="1644873"/>
            <a:ext cx="324349" cy="41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 dirty="0">
                <a:solidFill>
                  <a:srgbClr val="000000"/>
                </a:solidFill>
              </a:rPr>
              <a:t>1</a:t>
            </a:r>
            <a:endParaRPr lang="en-US" dirty="0"/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gray">
          <a:xfrm>
            <a:off x="675755" y="2241618"/>
            <a:ext cx="1885006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Đảm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bảo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thông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tin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cho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hoạt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động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giảng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dạy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,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học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tập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và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nghiên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cứu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khoa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học</a:t>
            </a:r>
            <a:endParaRPr lang="en-US" sz="2400" b="0" i="1" dirty="0"/>
          </a:p>
        </p:txBody>
      </p:sp>
      <p:sp>
        <p:nvSpPr>
          <p:cNvPr id="22" name="AutoShape 19"/>
          <p:cNvSpPr>
            <a:spLocks noChangeArrowheads="1"/>
          </p:cNvSpPr>
          <p:nvPr/>
        </p:nvSpPr>
        <p:spPr bwMode="gray">
          <a:xfrm>
            <a:off x="2762078" y="1842682"/>
            <a:ext cx="1982456" cy="2618063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34B034"/>
              </a:gs>
              <a:gs pos="100000">
                <a:srgbClr val="3F8B4A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AutoShape 20"/>
          <p:cNvSpPr>
            <a:spLocks noChangeArrowheads="1"/>
          </p:cNvSpPr>
          <p:nvPr/>
        </p:nvSpPr>
        <p:spPr bwMode="gray">
          <a:xfrm>
            <a:off x="2792622" y="1849954"/>
            <a:ext cx="1922822" cy="2568611"/>
          </a:xfrm>
          <a:prstGeom prst="roundRect">
            <a:avLst>
              <a:gd name="adj" fmla="val 16667"/>
            </a:avLst>
          </a:prstGeom>
          <a:solidFill>
            <a:srgbClr val="73E77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AutoShape 21"/>
          <p:cNvSpPr>
            <a:spLocks noChangeArrowheads="1"/>
          </p:cNvSpPr>
          <p:nvPr/>
        </p:nvSpPr>
        <p:spPr bwMode="gray">
          <a:xfrm>
            <a:off x="2808621" y="3740778"/>
            <a:ext cx="1896642" cy="65015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3E77E"/>
              </a:gs>
              <a:gs pos="100000">
                <a:srgbClr val="73E77E">
                  <a:gamma/>
                  <a:tint val="54510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AutoShape 22"/>
          <p:cNvSpPr>
            <a:spLocks noChangeArrowheads="1"/>
          </p:cNvSpPr>
          <p:nvPr/>
        </p:nvSpPr>
        <p:spPr bwMode="gray">
          <a:xfrm>
            <a:off x="2808621" y="1870317"/>
            <a:ext cx="1896642" cy="64869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3E77E">
                  <a:gamma/>
                  <a:tint val="33333"/>
                  <a:invGamma/>
                </a:srgbClr>
              </a:gs>
              <a:gs pos="100000">
                <a:srgbClr val="73E77E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Oval 23"/>
          <p:cNvSpPr>
            <a:spLocks noChangeArrowheads="1"/>
          </p:cNvSpPr>
          <p:nvPr/>
        </p:nvSpPr>
        <p:spPr bwMode="gray">
          <a:xfrm>
            <a:off x="3444229" y="1560513"/>
            <a:ext cx="589064" cy="589064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7" name="Oval 24"/>
          <p:cNvSpPr>
            <a:spLocks noChangeArrowheads="1"/>
          </p:cNvSpPr>
          <p:nvPr/>
        </p:nvSpPr>
        <p:spPr bwMode="gray">
          <a:xfrm>
            <a:off x="3450047" y="1564876"/>
            <a:ext cx="570156" cy="570156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46275"/>
                  <a:invGamma/>
                </a:srgbClr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8" name="Oval 25"/>
          <p:cNvSpPr>
            <a:spLocks noChangeArrowheads="1"/>
          </p:cNvSpPr>
          <p:nvPr/>
        </p:nvSpPr>
        <p:spPr bwMode="gray">
          <a:xfrm>
            <a:off x="3457319" y="1567785"/>
            <a:ext cx="557066" cy="557066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D6E1E2">
                  <a:gamma/>
                  <a:tint val="34902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9" name="Oval 26"/>
          <p:cNvSpPr>
            <a:spLocks noChangeArrowheads="1"/>
          </p:cNvSpPr>
          <p:nvPr/>
        </p:nvSpPr>
        <p:spPr bwMode="gray">
          <a:xfrm>
            <a:off x="3463137" y="1573603"/>
            <a:ext cx="529431" cy="519249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shade val="79216"/>
                  <a:invGamma/>
                </a:srgbClr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0" name="Oval 27"/>
          <p:cNvSpPr>
            <a:spLocks noChangeArrowheads="1"/>
          </p:cNvSpPr>
          <p:nvPr/>
        </p:nvSpPr>
        <p:spPr bwMode="gray">
          <a:xfrm>
            <a:off x="3495136" y="1588148"/>
            <a:ext cx="469797" cy="421799"/>
          </a:xfrm>
          <a:prstGeom prst="ellipse">
            <a:avLst/>
          </a:prstGeom>
          <a:gradFill rotWithShape="1">
            <a:gsLst>
              <a:gs pos="0">
                <a:srgbClr val="D6E1E2">
                  <a:gamma/>
                  <a:tint val="0"/>
                  <a:invGamma/>
                </a:srgbClr>
              </a:gs>
              <a:gs pos="100000">
                <a:srgbClr val="D6E1E2">
                  <a:alpha val="38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gray">
          <a:xfrm>
            <a:off x="3570769" y="1644873"/>
            <a:ext cx="324349" cy="41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</a:rPr>
              <a:t>2</a:t>
            </a:r>
            <a:endParaRPr lang="en-US"/>
          </a:p>
        </p:txBody>
      </p:sp>
      <p:sp>
        <p:nvSpPr>
          <p:cNvPr id="33" name="AutoShape 30"/>
          <p:cNvSpPr>
            <a:spLocks noChangeArrowheads="1"/>
          </p:cNvSpPr>
          <p:nvPr/>
        </p:nvSpPr>
        <p:spPr bwMode="gray">
          <a:xfrm>
            <a:off x="2764987" y="4572000"/>
            <a:ext cx="1982456" cy="797055"/>
          </a:xfrm>
          <a:prstGeom prst="roundRect">
            <a:avLst>
              <a:gd name="adj" fmla="val 40389"/>
            </a:avLst>
          </a:prstGeom>
          <a:gradFill rotWithShape="1">
            <a:gsLst>
              <a:gs pos="0">
                <a:srgbClr val="58A4AE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AutoShape 31"/>
          <p:cNvSpPr>
            <a:spLocks noChangeArrowheads="1"/>
          </p:cNvSpPr>
          <p:nvPr/>
        </p:nvSpPr>
        <p:spPr bwMode="gray">
          <a:xfrm>
            <a:off x="2805712" y="4482562"/>
            <a:ext cx="1896642" cy="70833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72B2BB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AutoShape 33"/>
          <p:cNvSpPr>
            <a:spLocks noChangeArrowheads="1"/>
          </p:cNvSpPr>
          <p:nvPr/>
        </p:nvSpPr>
        <p:spPr bwMode="gray">
          <a:xfrm>
            <a:off x="4926344" y="1842682"/>
            <a:ext cx="1982456" cy="2618063"/>
          </a:xfrm>
          <a:prstGeom prst="roundRect">
            <a:avLst>
              <a:gd name="adj" fmla="val 17509"/>
            </a:avLst>
          </a:prstGeom>
          <a:gradFill rotWithShape="1">
            <a:gsLst>
              <a:gs pos="0">
                <a:srgbClr val="B59F43"/>
              </a:gs>
              <a:gs pos="100000">
                <a:srgbClr val="8F8849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AutoShape 34"/>
          <p:cNvSpPr>
            <a:spLocks noChangeArrowheads="1"/>
          </p:cNvSpPr>
          <p:nvPr/>
        </p:nvSpPr>
        <p:spPr bwMode="gray">
          <a:xfrm>
            <a:off x="4956888" y="1849954"/>
            <a:ext cx="1922822" cy="2568611"/>
          </a:xfrm>
          <a:prstGeom prst="roundRect">
            <a:avLst>
              <a:gd name="adj" fmla="val 16667"/>
            </a:avLst>
          </a:prstGeom>
          <a:solidFill>
            <a:srgbClr val="E9E06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35"/>
          <p:cNvSpPr>
            <a:spLocks noChangeArrowheads="1"/>
          </p:cNvSpPr>
          <p:nvPr/>
        </p:nvSpPr>
        <p:spPr bwMode="gray">
          <a:xfrm>
            <a:off x="4972887" y="3740778"/>
            <a:ext cx="1896642" cy="65015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/>
              </a:gs>
              <a:gs pos="100000">
                <a:srgbClr val="E9E065">
                  <a:gamma/>
                  <a:tint val="57647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AutoShape 36"/>
          <p:cNvSpPr>
            <a:spLocks noChangeArrowheads="1"/>
          </p:cNvSpPr>
          <p:nvPr/>
        </p:nvSpPr>
        <p:spPr bwMode="gray">
          <a:xfrm>
            <a:off x="4972887" y="1870317"/>
            <a:ext cx="1896642" cy="64869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E9E065">
                  <a:gamma/>
                  <a:tint val="33333"/>
                  <a:invGamma/>
                </a:srgbClr>
              </a:gs>
              <a:gs pos="100000">
                <a:srgbClr val="E9E065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0" name="Group 37"/>
          <p:cNvGrpSpPr>
            <a:grpSpLocks/>
          </p:cNvGrpSpPr>
          <p:nvPr/>
        </p:nvGrpSpPr>
        <p:grpSpPr bwMode="auto">
          <a:xfrm>
            <a:off x="5608495" y="1560513"/>
            <a:ext cx="589064" cy="589064"/>
            <a:chOff x="1289" y="582"/>
            <a:chExt cx="668" cy="668"/>
          </a:xfrm>
        </p:grpSpPr>
        <p:sp>
          <p:nvSpPr>
            <p:cNvPr id="45" name="Oval 38"/>
            <p:cNvSpPr>
              <a:spLocks noChangeArrowheads="1"/>
            </p:cNvSpPr>
            <p:nvPr/>
          </p:nvSpPr>
          <p:spPr bwMode="gray">
            <a:xfrm>
              <a:off x="1289" y="582"/>
              <a:ext cx="668" cy="66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46" name="Oval 39"/>
            <p:cNvSpPr>
              <a:spLocks noChangeArrowheads="1"/>
            </p:cNvSpPr>
            <p:nvPr/>
          </p:nvSpPr>
          <p:spPr bwMode="gray">
            <a:xfrm>
              <a:off x="1296" y="587"/>
              <a:ext cx="646" cy="647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" name="Oval 40"/>
            <p:cNvSpPr>
              <a:spLocks noChangeArrowheads="1"/>
            </p:cNvSpPr>
            <p:nvPr/>
          </p:nvSpPr>
          <p:spPr bwMode="gray">
            <a:xfrm>
              <a:off x="1304" y="591"/>
              <a:ext cx="631" cy="63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8" name="Oval 41"/>
            <p:cNvSpPr>
              <a:spLocks noChangeArrowheads="1"/>
            </p:cNvSpPr>
            <p:nvPr/>
          </p:nvSpPr>
          <p:spPr bwMode="gray">
            <a:xfrm>
              <a:off x="1311" y="597"/>
              <a:ext cx="600" cy="58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9" name="Oval 42"/>
            <p:cNvSpPr>
              <a:spLocks noChangeArrowheads="1"/>
            </p:cNvSpPr>
            <p:nvPr/>
          </p:nvSpPr>
          <p:spPr bwMode="gray">
            <a:xfrm>
              <a:off x="1346" y="613"/>
              <a:ext cx="533" cy="479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41" name="Text Box 43"/>
          <p:cNvSpPr txBox="1">
            <a:spLocks noChangeArrowheads="1"/>
          </p:cNvSpPr>
          <p:nvPr/>
        </p:nvSpPr>
        <p:spPr bwMode="gray">
          <a:xfrm>
            <a:off x="5735035" y="1644873"/>
            <a:ext cx="324349" cy="41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2400">
                <a:solidFill>
                  <a:srgbClr val="000000"/>
                </a:solidFill>
              </a:rPr>
              <a:t>3</a:t>
            </a:r>
            <a:endParaRPr lang="en-US"/>
          </a:p>
        </p:txBody>
      </p:sp>
      <p:sp>
        <p:nvSpPr>
          <p:cNvPr id="43" name="AutoShape 45"/>
          <p:cNvSpPr>
            <a:spLocks noChangeArrowheads="1"/>
          </p:cNvSpPr>
          <p:nvPr/>
        </p:nvSpPr>
        <p:spPr bwMode="gray">
          <a:xfrm>
            <a:off x="4920526" y="4460745"/>
            <a:ext cx="1982456" cy="797055"/>
          </a:xfrm>
          <a:prstGeom prst="roundRect">
            <a:avLst>
              <a:gd name="adj" fmla="val 40389"/>
            </a:avLst>
          </a:prstGeom>
          <a:gradFill rotWithShape="1">
            <a:gsLst>
              <a:gs pos="0">
                <a:srgbClr val="99BACC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AutoShape 46"/>
          <p:cNvSpPr>
            <a:spLocks noChangeArrowheads="1"/>
          </p:cNvSpPr>
          <p:nvPr/>
        </p:nvSpPr>
        <p:spPr bwMode="gray">
          <a:xfrm>
            <a:off x="4961251" y="4482562"/>
            <a:ext cx="1896642" cy="70833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C8DAD4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Hộp_Văn_Bản 51"/>
          <p:cNvSpPr txBox="1"/>
          <p:nvPr/>
        </p:nvSpPr>
        <p:spPr>
          <a:xfrm>
            <a:off x="141330" y="467380"/>
            <a:ext cx="77839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ĐHSP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viện</a:t>
            </a:r>
            <a:endParaRPr lang="en-US" sz="2800" i="1" dirty="0">
              <a:solidFill>
                <a:srgbClr val="C00000"/>
              </a:solidFill>
            </a:endParaRPr>
          </a:p>
        </p:txBody>
      </p:sp>
      <p:sp>
        <p:nvSpPr>
          <p:cNvPr id="57" name="Text Box 17"/>
          <p:cNvSpPr txBox="1">
            <a:spLocks noChangeArrowheads="1"/>
          </p:cNvSpPr>
          <p:nvPr/>
        </p:nvSpPr>
        <p:spPr bwMode="gray">
          <a:xfrm>
            <a:off x="2769755" y="2487928"/>
            <a:ext cx="1885006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Cơ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sở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vật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chất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,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các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phòng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phục</a:t>
            </a:r>
            <a:r>
              <a:rPr lang="en-US" b="0" i="1" dirty="0" smtClean="0">
                <a:solidFill>
                  <a:srgbClr val="000000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rgbClr val="000000"/>
                </a:solidFill>
                <a:latin typeface="Verdana" pitchFamily="34" charset="0"/>
              </a:rPr>
              <a:t>vụ</a:t>
            </a:r>
            <a:endParaRPr lang="en-US" sz="2400" b="0" i="1" dirty="0"/>
          </a:p>
        </p:txBody>
      </p:sp>
      <p:sp>
        <p:nvSpPr>
          <p:cNvPr id="60" name="Text Box 17"/>
          <p:cNvSpPr txBox="1">
            <a:spLocks noChangeArrowheads="1"/>
          </p:cNvSpPr>
          <p:nvPr/>
        </p:nvSpPr>
        <p:spPr bwMode="gray">
          <a:xfrm>
            <a:off x="4984523" y="2511623"/>
            <a:ext cx="1885006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Nguồn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tài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liệu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truyền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thống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và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nguồn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tài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nguyên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thống</a:t>
            </a:r>
            <a:r>
              <a:rPr lang="en-US" b="0" i="1" dirty="0" smtClean="0">
                <a:solidFill>
                  <a:schemeClr val="tx2"/>
                </a:solidFill>
                <a:latin typeface="Verdana" pitchFamily="34" charset="0"/>
              </a:rPr>
              <a:t> tin </a:t>
            </a:r>
            <a:r>
              <a:rPr lang="en-US" b="0" i="1" dirty="0" err="1" smtClean="0">
                <a:solidFill>
                  <a:schemeClr val="tx2"/>
                </a:solidFill>
                <a:latin typeface="Verdana" pitchFamily="34" charset="0"/>
              </a:rPr>
              <a:t>số</a:t>
            </a:r>
            <a:endParaRPr lang="en-US" sz="2400" b="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2" grpId="0"/>
      <p:bldP spid="57" grpId="0"/>
      <p:bldP spid="6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639762"/>
          </a:xfrm>
        </p:spPr>
        <p:txBody>
          <a:bodyPr/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2895600" y="3511550"/>
            <a:ext cx="4572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số</a:t>
            </a:r>
            <a:r>
              <a:rPr lang="en-US" sz="2000" b="0" dirty="0" smtClean="0"/>
              <a:t> ĐKCB </a:t>
            </a:r>
            <a:r>
              <a:rPr lang="en-US" sz="2000" b="0" dirty="0" err="1" smtClean="0"/>
              <a:t>tương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ứng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với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các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kho</a:t>
            </a:r>
            <a:endParaRPr lang="en-US" sz="2000" b="0" dirty="0"/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943100" y="4038600"/>
            <a:ext cx="6781800" cy="2362200"/>
          </a:xfrm>
        </p:spPr>
        <p:txBody>
          <a:bodyPr/>
          <a:lstStyle/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KD, DT, TR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, NV,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LV, LA, KL</a:t>
            </a:r>
          </a:p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KM</a:t>
            </a:r>
          </a:p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TK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38200"/>
            <a:ext cx="6543675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 bwMode="auto">
          <a:xfrm>
            <a:off x="381000" y="3581400"/>
            <a:ext cx="1371600" cy="381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ĐKCB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8" name="Straight Arrow Connector 7"/>
          <p:cNvCxnSpPr/>
          <p:nvPr/>
        </p:nvCxnSpPr>
        <p:spPr bwMode="auto">
          <a:xfrm flipV="1">
            <a:off x="1752600" y="3200400"/>
            <a:ext cx="609600" cy="38100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Rectangle 10"/>
          <p:cNvSpPr/>
          <p:nvPr/>
        </p:nvSpPr>
        <p:spPr bwMode="auto">
          <a:xfrm>
            <a:off x="7000874" y="3298337"/>
            <a:ext cx="1533525" cy="38100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Chỉ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DDC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 bwMode="auto">
          <a:xfrm flipH="1" flipV="1">
            <a:off x="5715000" y="2286000"/>
            <a:ext cx="1285875" cy="1012337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43630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1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639762"/>
          </a:xfrm>
        </p:spPr>
        <p:txBody>
          <a:bodyPr/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dẫn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2286000"/>
            <a:ext cx="6781800" cy="2895600"/>
          </a:xfrm>
        </p:spPr>
        <p:txBody>
          <a:bodyPr/>
          <a:lstStyle/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tri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DDC</a:t>
            </a:r>
          </a:p>
          <a:p>
            <a:pPr eaLnBrk="1" hangingPunct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Theo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895600" y="1371600"/>
            <a:ext cx="4191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sắp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xếp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57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639762"/>
          </a:xfrm>
        </p:spPr>
        <p:txBody>
          <a:bodyPr/>
          <a:lstStyle/>
          <a:p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Các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lớp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cơ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bản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của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khung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phân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loại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 DDC</a:t>
            </a:r>
            <a:endParaRPr lang="en-US" sz="3200" b="1" dirty="0">
              <a:latin typeface="Times New Roman" pitchFamily="18" charset="0"/>
              <a:cs typeface="Times New Roman" pitchFamily="18" charset="0"/>
              <a:hlinkClick r:id="rId2"/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1981200" y="1295400"/>
            <a:ext cx="6781800" cy="51816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000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Triết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400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Ngôn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500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nhiên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600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700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Nghệ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800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900 –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Lịch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/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82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74638"/>
            <a:ext cx="6781800" cy="715962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28612" y="1722549"/>
            <a:ext cx="6324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000" b="0" dirty="0" err="1" smtClean="0"/>
              <a:t>Quy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trình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mượn</a:t>
            </a:r>
            <a:r>
              <a:rPr lang="en-US" sz="2000" b="0" dirty="0" smtClean="0"/>
              <a:t>/</a:t>
            </a:r>
            <a:r>
              <a:rPr lang="en-US" sz="2000" b="0" dirty="0" err="1" smtClean="0"/>
              <a:t>trả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phòng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đọc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kho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tự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chọn</a:t>
            </a:r>
            <a:endParaRPr lang="en-US" sz="2000" b="0" dirty="0"/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2057400" y="2971800"/>
            <a:ext cx="6324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000" b="0" dirty="0" err="1" smtClean="0"/>
              <a:t>Quy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trình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mượn</a:t>
            </a:r>
            <a:r>
              <a:rPr lang="en-US" sz="2000" b="0" dirty="0" smtClean="0"/>
              <a:t>/</a:t>
            </a:r>
            <a:r>
              <a:rPr lang="en-US" sz="2000" b="0" dirty="0" err="1" smtClean="0"/>
              <a:t>trả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phòng</a:t>
            </a:r>
            <a:r>
              <a:rPr lang="en-US" sz="2000" b="0" dirty="0" smtClean="0"/>
              <a:t> </a:t>
            </a:r>
            <a:r>
              <a:rPr lang="en-US" sz="2000" b="0" dirty="0" err="1" smtClean="0"/>
              <a:t>mượn</a:t>
            </a: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1305759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00" y="228600"/>
            <a:ext cx="6934200" cy="563562"/>
          </a:xfrm>
        </p:spPr>
        <p:txBody>
          <a:bodyPr/>
          <a:lstStyle/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kho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2362200" y="12192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Xuấ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TV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733800" y="12192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Nhận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số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giữ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thẻ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181600" y="1219200"/>
            <a:ext cx="1066800" cy="17526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Tự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chọn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trên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giá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629400" y="1219200"/>
            <a:ext cx="12192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Ghi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mượn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0" dirty="0" err="1" smtClean="0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651625" y="32512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chỗ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168900" y="3200400"/>
            <a:ext cx="1066800" cy="18288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733800" y="32004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Ghi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trả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(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cán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bộ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400300" y="32004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Nhận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lại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thẻ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>
            <a:off x="3467100" y="1790700"/>
            <a:ext cx="26670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6292850" y="1790700"/>
            <a:ext cx="31115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>
            <a:off x="4857750" y="1771650"/>
            <a:ext cx="31115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7086600" y="2895600"/>
            <a:ext cx="228600" cy="304800"/>
          </a:xfrm>
          <a:prstGeom prst="down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Left Arrow 20"/>
          <p:cNvSpPr/>
          <p:nvPr/>
        </p:nvSpPr>
        <p:spPr bwMode="auto">
          <a:xfrm>
            <a:off x="6232525" y="38100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Left Arrow 21"/>
          <p:cNvSpPr/>
          <p:nvPr/>
        </p:nvSpPr>
        <p:spPr bwMode="auto">
          <a:xfrm>
            <a:off x="4800600" y="38100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Left Arrow 22"/>
          <p:cNvSpPr/>
          <p:nvPr/>
        </p:nvSpPr>
        <p:spPr bwMode="auto">
          <a:xfrm>
            <a:off x="3422650" y="38862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209800" y="5181600"/>
            <a:ext cx="63246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Tra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cứu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endParaRPr lang="en-US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: 02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cuốn</a:t>
            </a:r>
            <a:endParaRPr lang="en-US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609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2362200" y="9144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Tra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cứu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ounded Rectangle 4"/>
          <p:cNvSpPr/>
          <p:nvPr/>
        </p:nvSpPr>
        <p:spPr bwMode="auto">
          <a:xfrm>
            <a:off x="3733800" y="9144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Viết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phiếu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yêu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cầu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5181600" y="914400"/>
            <a:ext cx="1066800" cy="17526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Xuất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trình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thẻ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và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phiếu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yêu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cầu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ounded Rectangle 6"/>
          <p:cNvSpPr/>
          <p:nvPr/>
        </p:nvSpPr>
        <p:spPr bwMode="auto">
          <a:xfrm>
            <a:off x="6629400" y="914400"/>
            <a:ext cx="12192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Ghi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mượn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baseline="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baseline="0" dirty="0" err="1" smtClean="0">
                <a:latin typeface="Times New Roman" pitchFamily="18" charset="0"/>
                <a:cs typeface="Times New Roman" pitchFamily="18" charset="0"/>
              </a:rPr>
              <a:t>cán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ounded Rectangle 7"/>
          <p:cNvSpPr/>
          <p:nvPr/>
        </p:nvSpPr>
        <p:spPr bwMode="auto">
          <a:xfrm>
            <a:off x="6629400" y="28956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 bwMode="auto">
          <a:xfrm>
            <a:off x="5168900" y="2895600"/>
            <a:ext cx="1066800" cy="18288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ounded Rectangle 9"/>
          <p:cNvSpPr/>
          <p:nvPr/>
        </p:nvSpPr>
        <p:spPr bwMode="auto">
          <a:xfrm>
            <a:off x="3733800" y="28956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Trả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ounded Rectangle 10"/>
          <p:cNvSpPr/>
          <p:nvPr/>
        </p:nvSpPr>
        <p:spPr bwMode="auto">
          <a:xfrm>
            <a:off x="2400300" y="2895600"/>
            <a:ext cx="1066800" cy="1676400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Ghi</a:t>
            </a:r>
            <a:r>
              <a:rPr kumimoji="0" 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trả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tài</a:t>
            </a:r>
            <a:r>
              <a:rPr kumimoji="0" lang="en-US" sz="1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18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liệu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>
            <a:off x="3467100" y="1485900"/>
            <a:ext cx="26670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8" name="Right Arrow 17"/>
          <p:cNvSpPr/>
          <p:nvPr/>
        </p:nvSpPr>
        <p:spPr bwMode="auto">
          <a:xfrm>
            <a:off x="6292850" y="1485900"/>
            <a:ext cx="31115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Right Arrow 18"/>
          <p:cNvSpPr/>
          <p:nvPr/>
        </p:nvSpPr>
        <p:spPr bwMode="auto">
          <a:xfrm>
            <a:off x="4857750" y="1466850"/>
            <a:ext cx="311150" cy="342900"/>
          </a:xfrm>
          <a:prstGeom prst="righ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>
            <a:off x="7086600" y="2590800"/>
            <a:ext cx="228600" cy="304800"/>
          </a:xfrm>
          <a:prstGeom prst="down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1" name="Left Arrow 20"/>
          <p:cNvSpPr/>
          <p:nvPr/>
        </p:nvSpPr>
        <p:spPr bwMode="auto">
          <a:xfrm>
            <a:off x="6248400" y="35052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2" name="Left Arrow 21"/>
          <p:cNvSpPr/>
          <p:nvPr/>
        </p:nvSpPr>
        <p:spPr bwMode="auto">
          <a:xfrm>
            <a:off x="4800600" y="35052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Left Arrow 22"/>
          <p:cNvSpPr/>
          <p:nvPr/>
        </p:nvSpPr>
        <p:spPr bwMode="auto">
          <a:xfrm>
            <a:off x="3422650" y="3581400"/>
            <a:ext cx="355600" cy="304800"/>
          </a:xfrm>
          <a:prstGeom prst="leftArrow">
            <a:avLst/>
          </a:prstGeom>
          <a:solidFill>
            <a:srgbClr val="0404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Rectangle 13"/>
          <p:cNvSpPr>
            <a:spLocks noChangeArrowheads="1"/>
          </p:cNvSpPr>
          <p:nvPr/>
        </p:nvSpPr>
        <p:spPr bwMode="auto">
          <a:xfrm>
            <a:off x="2209800" y="4800600"/>
            <a:ext cx="63246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tối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cuốn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/01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khảo</a:t>
            </a:r>
            <a:endParaRPr lang="en-US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/1kỳ,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03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endParaRPr lang="en-US" sz="2000" b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 bwMode="auto">
          <a:xfrm>
            <a:off x="1828800" y="152400"/>
            <a:ext cx="6934200" cy="56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mượn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73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457200"/>
            <a:ext cx="6858000" cy="685800"/>
          </a:xfrm>
        </p:spPr>
        <p:txBody>
          <a:bodyPr/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tin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phiếu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ình chữ nhật 23"/>
          <p:cNvSpPr/>
          <p:nvPr/>
        </p:nvSpPr>
        <p:spPr bwMode="auto">
          <a:xfrm>
            <a:off x="2133600" y="1447800"/>
            <a:ext cx="6019800" cy="39624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3657600" y="2438400"/>
            <a:ext cx="2743200" cy="40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PHIẾU MƯỢN SÁCH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5334000" y="1677591"/>
            <a:ext cx="1447800" cy="40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SỐ THẺ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5486400" y="2006004"/>
            <a:ext cx="1447800" cy="27999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2667000" y="3021409"/>
            <a:ext cx="4876800" cy="20077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pPr algn="l"/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…………………………………………..</a:t>
            </a:r>
          </a:p>
          <a:p>
            <a:pPr algn="l"/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)…………………………………..</a:t>
            </a:r>
          </a:p>
          <a:p>
            <a:pPr algn="l"/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Mượn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cuốn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:……………………………………………………..</a:t>
            </a:r>
          </a:p>
          <a:p>
            <a:pPr algn="l"/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……………………………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(ĐKCB)……………………</a:t>
            </a:r>
          </a:p>
          <a:p>
            <a:pPr algn="r"/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…..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</a:p>
          <a:p>
            <a:pPr algn="l"/>
            <a:r>
              <a:rPr 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	           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tến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 bwMode="auto">
          <a:xfrm>
            <a:off x="2667000" y="1738411"/>
            <a:ext cx="1981200" cy="407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Bell Gothic Std Black" pitchFamily="34" charset="0"/>
              </a:defRPr>
            </a:lvl9pPr>
          </a:lstStyle>
          <a:p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TRƯỜNG ĐHSP HN 2</a:t>
            </a:r>
          </a:p>
          <a:p>
            <a:r>
              <a:rPr lang="en-US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THƯ VIỆN</a:t>
            </a:r>
            <a:endParaRPr lang="en-US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01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533400"/>
            <a:ext cx="6477000" cy="685800"/>
          </a:xfrm>
        </p:spPr>
        <p:txBody>
          <a:bodyPr/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2209800" y="1600200"/>
            <a:ext cx="6324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-"/>
            </a:pPr>
            <a:r>
              <a:rPr lang="en-US" sz="2000" b="0" dirty="0" err="1" smtClean="0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0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http://lib.hpu2.edu.vn/</a:t>
            </a:r>
            <a:r>
              <a:rPr lang="en-US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2876242"/>
            <a:ext cx="7600950" cy="398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423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SP2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990600"/>
            <a:ext cx="47244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411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228600"/>
            <a:ext cx="6477000" cy="1066800"/>
          </a:xfrm>
        </p:spPr>
        <p:txBody>
          <a:bodyPr/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Truy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cập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CSDL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tuyến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tượng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262" y="1676400"/>
            <a:ext cx="632361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6238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8912" y="2650128"/>
            <a:ext cx="163830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985" name="Group 49"/>
          <p:cNvGrpSpPr>
            <a:grpSpLocks/>
          </p:cNvGrpSpPr>
          <p:nvPr/>
        </p:nvGrpSpPr>
        <p:grpSpPr bwMode="auto">
          <a:xfrm>
            <a:off x="1790700" y="304800"/>
            <a:ext cx="6972300" cy="1001713"/>
            <a:chOff x="656" y="482"/>
            <a:chExt cx="4515" cy="631"/>
          </a:xfrm>
        </p:grpSpPr>
        <p:sp>
          <p:nvSpPr>
            <p:cNvPr id="6163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6164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6166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6168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6169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9991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165" name="Rectangle 56"/>
            <p:cNvSpPr>
              <a:spLocks noChangeArrowheads="1"/>
            </p:cNvSpPr>
            <p:nvPr/>
          </p:nvSpPr>
          <p:spPr bwMode="auto">
            <a:xfrm>
              <a:off x="1386" y="559"/>
              <a:ext cx="27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 dirty="0" err="1"/>
                <a:t>Thư</a:t>
              </a:r>
              <a:r>
                <a:rPr lang="en-US" sz="3200" b="1" dirty="0"/>
                <a:t> </a:t>
              </a:r>
              <a:r>
                <a:rPr lang="en-US" sz="3200" b="1" dirty="0" err="1"/>
                <a:t>viện</a:t>
              </a:r>
              <a:r>
                <a:rPr lang="en-US" sz="3200" b="1" dirty="0"/>
                <a:t> ĐHSP </a:t>
              </a:r>
              <a:r>
                <a:rPr lang="en-US" sz="3200" b="1" dirty="0" err="1"/>
                <a:t>Hà</a:t>
              </a:r>
              <a:r>
                <a:rPr lang="en-US" sz="3200" b="1" dirty="0"/>
                <a:t> </a:t>
              </a:r>
              <a:r>
                <a:rPr lang="en-US" sz="3200" b="1" dirty="0" err="1"/>
                <a:t>Nội</a:t>
              </a:r>
              <a:r>
                <a:rPr lang="en-US" sz="3200" b="1" dirty="0"/>
                <a:t> 2</a:t>
              </a:r>
            </a:p>
          </p:txBody>
        </p:sp>
      </p:grpSp>
      <p:sp>
        <p:nvSpPr>
          <p:cNvPr id="6148" name="AutoShape 58" descr="Image result for he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6149" name="AutoShape 60" descr="Image result for heart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/>
          </a:p>
        </p:txBody>
      </p:sp>
      <p:sp>
        <p:nvSpPr>
          <p:cNvPr id="6150" name="WordArt 64"/>
          <p:cNvSpPr>
            <a:spLocks noChangeArrowheads="1" noChangeShapeType="1" noTextEdit="1"/>
          </p:cNvSpPr>
          <p:nvPr/>
        </p:nvSpPr>
        <p:spPr bwMode="auto">
          <a:xfrm>
            <a:off x="3581400" y="3352800"/>
            <a:ext cx="113347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Libary</a:t>
            </a:r>
            <a:endParaRPr lang="en-US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  <p:sp>
        <p:nvSpPr>
          <p:cNvPr id="6151" name="Cloud"/>
          <p:cNvSpPr>
            <a:spLocks noChangeAspect="1" noEditPoints="1" noChangeArrowheads="1"/>
          </p:cNvSpPr>
          <p:nvPr/>
        </p:nvSpPr>
        <p:spPr bwMode="auto">
          <a:xfrm>
            <a:off x="3200400" y="1143000"/>
            <a:ext cx="2209800" cy="860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2000" dirty="0">
                <a:solidFill>
                  <a:srgbClr val="0000FF"/>
                </a:solidFill>
              </a:rPr>
              <a:t>Managers</a:t>
            </a:r>
          </a:p>
        </p:txBody>
      </p:sp>
      <p:sp>
        <p:nvSpPr>
          <p:cNvPr id="6152" name="Cloud"/>
          <p:cNvSpPr>
            <a:spLocks noChangeAspect="1" noEditPoints="1" noChangeArrowheads="1"/>
          </p:cNvSpPr>
          <p:nvPr/>
        </p:nvSpPr>
        <p:spPr bwMode="auto">
          <a:xfrm>
            <a:off x="914400" y="2438400"/>
            <a:ext cx="2133600" cy="860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2000" dirty="0">
                <a:solidFill>
                  <a:srgbClr val="0000FF"/>
                </a:solidFill>
              </a:rPr>
              <a:t>Scientists</a:t>
            </a:r>
          </a:p>
        </p:txBody>
      </p:sp>
      <p:sp>
        <p:nvSpPr>
          <p:cNvPr id="6153" name="Cloud"/>
          <p:cNvSpPr>
            <a:spLocks noChangeAspect="1" noEditPoints="1" noChangeArrowheads="1"/>
          </p:cNvSpPr>
          <p:nvPr/>
        </p:nvSpPr>
        <p:spPr bwMode="auto">
          <a:xfrm>
            <a:off x="1752600" y="5105400"/>
            <a:ext cx="1981200" cy="860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2000">
                <a:solidFill>
                  <a:srgbClr val="0000FF"/>
                </a:solidFill>
              </a:rPr>
              <a:t>Teachers</a:t>
            </a:r>
          </a:p>
        </p:txBody>
      </p:sp>
      <p:sp>
        <p:nvSpPr>
          <p:cNvPr id="6154" name="Cloud"/>
          <p:cNvSpPr>
            <a:spLocks noChangeAspect="1" noEditPoints="1" noChangeArrowheads="1"/>
          </p:cNvSpPr>
          <p:nvPr/>
        </p:nvSpPr>
        <p:spPr bwMode="auto">
          <a:xfrm>
            <a:off x="5867400" y="3733800"/>
            <a:ext cx="1981200" cy="8604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sz="2000">
                <a:solidFill>
                  <a:srgbClr val="0000FF"/>
                </a:solidFill>
              </a:rPr>
              <a:t>Learners</a:t>
            </a:r>
          </a:p>
        </p:txBody>
      </p:sp>
      <p:sp>
        <p:nvSpPr>
          <p:cNvPr id="6155" name="Freeform 70"/>
          <p:cNvSpPr>
            <a:spLocks/>
          </p:cNvSpPr>
          <p:nvPr/>
        </p:nvSpPr>
        <p:spPr bwMode="auto">
          <a:xfrm>
            <a:off x="1905000" y="3276600"/>
            <a:ext cx="1600200" cy="596900"/>
          </a:xfrm>
          <a:custGeom>
            <a:avLst/>
            <a:gdLst>
              <a:gd name="T0" fmla="*/ 0 w 1008"/>
              <a:gd name="T1" fmla="*/ 0 h 376"/>
              <a:gd name="T2" fmla="*/ 2147483647 w 1008"/>
              <a:gd name="T3" fmla="*/ 2147483647 h 376"/>
              <a:gd name="T4" fmla="*/ 2147483647 w 1008"/>
              <a:gd name="T5" fmla="*/ 2147483647 h 3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8" h="376">
                <a:moveTo>
                  <a:pt x="0" y="0"/>
                </a:moveTo>
                <a:cubicBezTo>
                  <a:pt x="132" y="148"/>
                  <a:pt x="264" y="296"/>
                  <a:pt x="432" y="336"/>
                </a:cubicBezTo>
                <a:cubicBezTo>
                  <a:pt x="600" y="376"/>
                  <a:pt x="912" y="256"/>
                  <a:pt x="100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6" name="Freeform 71"/>
          <p:cNvSpPr>
            <a:spLocks/>
          </p:cNvSpPr>
          <p:nvPr/>
        </p:nvSpPr>
        <p:spPr bwMode="auto">
          <a:xfrm rot="2674153">
            <a:off x="3297238" y="2092325"/>
            <a:ext cx="685800" cy="596900"/>
          </a:xfrm>
          <a:custGeom>
            <a:avLst/>
            <a:gdLst>
              <a:gd name="T0" fmla="*/ 0 w 1008"/>
              <a:gd name="T1" fmla="*/ 0 h 376"/>
              <a:gd name="T2" fmla="*/ 2147483647 w 1008"/>
              <a:gd name="T3" fmla="*/ 2147483647 h 376"/>
              <a:gd name="T4" fmla="*/ 2147483647 w 1008"/>
              <a:gd name="T5" fmla="*/ 2147483647 h 3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8" h="376">
                <a:moveTo>
                  <a:pt x="0" y="0"/>
                </a:moveTo>
                <a:cubicBezTo>
                  <a:pt x="132" y="148"/>
                  <a:pt x="264" y="296"/>
                  <a:pt x="432" y="336"/>
                </a:cubicBezTo>
                <a:cubicBezTo>
                  <a:pt x="600" y="376"/>
                  <a:pt x="912" y="256"/>
                  <a:pt x="100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7" name="Freeform 72"/>
          <p:cNvSpPr>
            <a:spLocks/>
          </p:cNvSpPr>
          <p:nvPr/>
        </p:nvSpPr>
        <p:spPr bwMode="auto">
          <a:xfrm rot="-9948942">
            <a:off x="2587625" y="2370138"/>
            <a:ext cx="1066800" cy="685800"/>
          </a:xfrm>
          <a:custGeom>
            <a:avLst/>
            <a:gdLst>
              <a:gd name="T0" fmla="*/ 0 w 1008"/>
              <a:gd name="T1" fmla="*/ 0 h 376"/>
              <a:gd name="T2" fmla="*/ 2147483647 w 1008"/>
              <a:gd name="T3" fmla="*/ 2147483647 h 376"/>
              <a:gd name="T4" fmla="*/ 2147483647 w 1008"/>
              <a:gd name="T5" fmla="*/ 2147483647 h 3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8" h="376">
                <a:moveTo>
                  <a:pt x="0" y="0"/>
                </a:moveTo>
                <a:cubicBezTo>
                  <a:pt x="132" y="148"/>
                  <a:pt x="264" y="296"/>
                  <a:pt x="432" y="336"/>
                </a:cubicBezTo>
                <a:cubicBezTo>
                  <a:pt x="600" y="376"/>
                  <a:pt x="912" y="256"/>
                  <a:pt x="100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8" name="Freeform 73"/>
          <p:cNvSpPr>
            <a:spLocks/>
          </p:cNvSpPr>
          <p:nvPr/>
        </p:nvSpPr>
        <p:spPr bwMode="auto">
          <a:xfrm rot="-6195824">
            <a:off x="4375150" y="1949450"/>
            <a:ext cx="685800" cy="596900"/>
          </a:xfrm>
          <a:custGeom>
            <a:avLst/>
            <a:gdLst>
              <a:gd name="T0" fmla="*/ 0 w 1008"/>
              <a:gd name="T1" fmla="*/ 0 h 376"/>
              <a:gd name="T2" fmla="*/ 2147483647 w 1008"/>
              <a:gd name="T3" fmla="*/ 2147483647 h 376"/>
              <a:gd name="T4" fmla="*/ 2147483647 w 1008"/>
              <a:gd name="T5" fmla="*/ 2147483647 h 3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8" h="376">
                <a:moveTo>
                  <a:pt x="0" y="0"/>
                </a:moveTo>
                <a:cubicBezTo>
                  <a:pt x="132" y="148"/>
                  <a:pt x="264" y="296"/>
                  <a:pt x="432" y="336"/>
                </a:cubicBezTo>
                <a:cubicBezTo>
                  <a:pt x="600" y="376"/>
                  <a:pt x="912" y="256"/>
                  <a:pt x="100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59" name="Freeform 74"/>
          <p:cNvSpPr>
            <a:spLocks/>
          </p:cNvSpPr>
          <p:nvPr/>
        </p:nvSpPr>
        <p:spPr bwMode="auto">
          <a:xfrm rot="6225764">
            <a:off x="2362200" y="4140200"/>
            <a:ext cx="1600200" cy="457200"/>
          </a:xfrm>
          <a:custGeom>
            <a:avLst/>
            <a:gdLst>
              <a:gd name="T0" fmla="*/ 0 w 1008"/>
              <a:gd name="T1" fmla="*/ 0 h 376"/>
              <a:gd name="T2" fmla="*/ 2147483647 w 1008"/>
              <a:gd name="T3" fmla="*/ 2147483647 h 376"/>
              <a:gd name="T4" fmla="*/ 2147483647 w 1008"/>
              <a:gd name="T5" fmla="*/ 2147483647 h 37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008" h="376">
                <a:moveTo>
                  <a:pt x="0" y="0"/>
                </a:moveTo>
                <a:cubicBezTo>
                  <a:pt x="132" y="148"/>
                  <a:pt x="264" y="296"/>
                  <a:pt x="432" y="336"/>
                </a:cubicBezTo>
                <a:cubicBezTo>
                  <a:pt x="600" y="376"/>
                  <a:pt x="912" y="256"/>
                  <a:pt x="1008" y="24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0" name="Freeform 76"/>
          <p:cNvSpPr>
            <a:spLocks/>
          </p:cNvSpPr>
          <p:nvPr/>
        </p:nvSpPr>
        <p:spPr bwMode="auto">
          <a:xfrm>
            <a:off x="3733800" y="2908300"/>
            <a:ext cx="1955800" cy="2425700"/>
          </a:xfrm>
          <a:custGeom>
            <a:avLst/>
            <a:gdLst>
              <a:gd name="T0" fmla="*/ 0 w 1232"/>
              <a:gd name="T1" fmla="*/ 2147483647 h 1528"/>
              <a:gd name="T2" fmla="*/ 2147483647 w 1232"/>
              <a:gd name="T3" fmla="*/ 2147483647 h 1528"/>
              <a:gd name="T4" fmla="*/ 2147483647 w 1232"/>
              <a:gd name="T5" fmla="*/ 2147483647 h 1528"/>
              <a:gd name="T6" fmla="*/ 2147483647 w 1232"/>
              <a:gd name="T7" fmla="*/ 2147483647 h 152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32" h="1528">
                <a:moveTo>
                  <a:pt x="0" y="1528"/>
                </a:moveTo>
                <a:cubicBezTo>
                  <a:pt x="488" y="1332"/>
                  <a:pt x="976" y="1136"/>
                  <a:pt x="1104" y="904"/>
                </a:cubicBezTo>
                <a:cubicBezTo>
                  <a:pt x="1232" y="672"/>
                  <a:pt x="824" y="272"/>
                  <a:pt x="768" y="136"/>
                </a:cubicBezTo>
                <a:cubicBezTo>
                  <a:pt x="712" y="0"/>
                  <a:pt x="740" y="44"/>
                  <a:pt x="768" y="88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1" name="Freeform 77"/>
          <p:cNvSpPr>
            <a:spLocks/>
          </p:cNvSpPr>
          <p:nvPr/>
        </p:nvSpPr>
        <p:spPr bwMode="auto">
          <a:xfrm>
            <a:off x="4953000" y="2209800"/>
            <a:ext cx="2057400" cy="1524000"/>
          </a:xfrm>
          <a:custGeom>
            <a:avLst/>
            <a:gdLst>
              <a:gd name="T0" fmla="*/ 0 w 1296"/>
              <a:gd name="T1" fmla="*/ 2147483647 h 960"/>
              <a:gd name="T2" fmla="*/ 2147483647 w 1296"/>
              <a:gd name="T3" fmla="*/ 2147483647 h 960"/>
              <a:gd name="T4" fmla="*/ 2147483647 w 1296"/>
              <a:gd name="T5" fmla="*/ 2147483647 h 96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96" h="960">
                <a:moveTo>
                  <a:pt x="0" y="384"/>
                </a:moveTo>
                <a:cubicBezTo>
                  <a:pt x="348" y="192"/>
                  <a:pt x="696" y="0"/>
                  <a:pt x="912" y="96"/>
                </a:cubicBezTo>
                <a:cubicBezTo>
                  <a:pt x="1128" y="192"/>
                  <a:pt x="1212" y="576"/>
                  <a:pt x="1296" y="960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62" name="Freeform 78"/>
          <p:cNvSpPr>
            <a:spLocks/>
          </p:cNvSpPr>
          <p:nvPr/>
        </p:nvSpPr>
        <p:spPr bwMode="auto">
          <a:xfrm>
            <a:off x="4953000" y="3124200"/>
            <a:ext cx="1828800" cy="635000"/>
          </a:xfrm>
          <a:custGeom>
            <a:avLst/>
            <a:gdLst>
              <a:gd name="T0" fmla="*/ 0 w 1152"/>
              <a:gd name="T1" fmla="*/ 0 h 400"/>
              <a:gd name="T2" fmla="*/ 2147483647 w 1152"/>
              <a:gd name="T3" fmla="*/ 2147483647 h 400"/>
              <a:gd name="T4" fmla="*/ 2147483647 w 1152"/>
              <a:gd name="T5" fmla="*/ 2147483647 h 4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152" h="400">
                <a:moveTo>
                  <a:pt x="0" y="0"/>
                </a:moveTo>
                <a:cubicBezTo>
                  <a:pt x="192" y="136"/>
                  <a:pt x="384" y="272"/>
                  <a:pt x="576" y="336"/>
                </a:cubicBezTo>
                <a:cubicBezTo>
                  <a:pt x="768" y="400"/>
                  <a:pt x="960" y="392"/>
                  <a:pt x="1152" y="384"/>
                </a:cubicBezTo>
              </a:path>
            </a:pathLst>
          </a:custGeom>
          <a:noFill/>
          <a:ln w="38100" cmpd="sng">
            <a:solidFill>
              <a:srgbClr val="FF0000"/>
            </a:solidFill>
            <a:round/>
            <a:headEnd type="triangl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268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9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/>
      <p:bldP spid="6151" grpId="0" animBg="1"/>
      <p:bldP spid="6152" grpId="0" animBg="1"/>
      <p:bldP spid="6153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274638"/>
            <a:ext cx="6858000" cy="487362"/>
          </a:xfrm>
        </p:spPr>
        <p:txBody>
          <a:bodyPr/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CSDL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TVVN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6934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54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5867400" cy="487362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CSDL STD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914400"/>
            <a:ext cx="4984786" cy="2891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962400"/>
            <a:ext cx="5061851" cy="266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83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381000"/>
            <a:ext cx="5410200" cy="487362"/>
          </a:xfrm>
        </p:spPr>
        <p:txBody>
          <a:bodyPr/>
          <a:lstStyle/>
          <a:p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kiếm</a:t>
            </a:r>
            <a:endParaRPr lang="en-US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066800"/>
            <a:ext cx="8419381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599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304800"/>
            <a:ext cx="6755116" cy="770598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KQNC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32" y="1439202"/>
            <a:ext cx="8892568" cy="5266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15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09800" y="381000"/>
            <a:ext cx="5715000" cy="792162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Proquest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Central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00200"/>
            <a:ext cx="8153400" cy="483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169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686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2209800" y="381000"/>
            <a:ext cx="5715000" cy="792162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Credo References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56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1" y="1219199"/>
            <a:ext cx="8425542" cy="533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le 3"/>
          <p:cNvSpPr>
            <a:spLocks noGrp="1"/>
          </p:cNvSpPr>
          <p:nvPr>
            <p:ph type="title"/>
          </p:nvPr>
        </p:nvSpPr>
        <p:spPr>
          <a:xfrm>
            <a:off x="2209800" y="381000"/>
            <a:ext cx="5715000" cy="792162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MathScinet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59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639762"/>
          </a:xfrm>
        </p:spPr>
        <p:txBody>
          <a:bodyPr/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viện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Hình chữ nhật 23"/>
          <p:cNvSpPr/>
          <p:nvPr/>
        </p:nvSpPr>
        <p:spPr bwMode="auto">
          <a:xfrm>
            <a:off x="1995051" y="1480810"/>
            <a:ext cx="6540500" cy="44196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2539999" y="2286002"/>
            <a:ext cx="5995551" cy="685800"/>
            <a:chOff x="1296" y="1824"/>
            <a:chExt cx="2976" cy="517"/>
          </a:xfrm>
        </p:grpSpPr>
        <p:sp>
          <p:nvSpPr>
            <p:cNvPr id="6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Tuyệt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đối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tuân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thủ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nội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quy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của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phòng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0" name="Group 66"/>
          <p:cNvGrpSpPr>
            <a:grpSpLocks/>
          </p:cNvGrpSpPr>
          <p:nvPr/>
        </p:nvGrpSpPr>
        <p:grpSpPr bwMode="auto">
          <a:xfrm>
            <a:off x="2453558" y="3184526"/>
            <a:ext cx="6081992" cy="685800"/>
            <a:chOff x="1296" y="1824"/>
            <a:chExt cx="2996" cy="432"/>
          </a:xfrm>
        </p:grpSpPr>
        <p:sp>
          <p:nvSpPr>
            <p:cNvPr id="11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Text Box 69"/>
            <p:cNvSpPr txBox="1">
              <a:spLocks noChangeArrowheads="1"/>
            </p:cNvSpPr>
            <p:nvPr/>
          </p:nvSpPr>
          <p:spPr bwMode="gray">
            <a:xfrm>
              <a:off x="1680" y="1934"/>
              <a:ext cx="261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Chú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ý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cách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ăn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mặc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5" name="Group 71"/>
          <p:cNvGrpSpPr>
            <a:grpSpLocks/>
          </p:cNvGrpSpPr>
          <p:nvPr/>
        </p:nvGrpSpPr>
        <p:grpSpPr bwMode="auto">
          <a:xfrm>
            <a:off x="2489200" y="4191000"/>
            <a:ext cx="6046350" cy="685800"/>
            <a:chOff x="1296" y="1824"/>
            <a:chExt cx="2976" cy="432"/>
          </a:xfrm>
        </p:grpSpPr>
        <p:sp>
          <p:nvSpPr>
            <p:cNvPr id="16" name="AutoShape 7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AutoShape 7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Text Box 74"/>
            <p:cNvSpPr txBox="1">
              <a:spLocks noChangeArrowheads="1"/>
            </p:cNvSpPr>
            <p:nvPr/>
          </p:nvSpPr>
          <p:spPr bwMode="gray">
            <a:xfrm>
              <a:off x="1661" y="1886"/>
              <a:ext cx="249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Hạn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chế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smart phone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20" name="Group 66"/>
          <p:cNvGrpSpPr>
            <a:grpSpLocks/>
          </p:cNvGrpSpPr>
          <p:nvPr/>
        </p:nvGrpSpPr>
        <p:grpSpPr bwMode="auto">
          <a:xfrm>
            <a:off x="2412957" y="4878390"/>
            <a:ext cx="6197703" cy="808038"/>
            <a:chOff x="1296" y="1824"/>
            <a:chExt cx="3053" cy="509"/>
          </a:xfrm>
        </p:grpSpPr>
        <p:sp>
          <p:nvSpPr>
            <p:cNvPr id="21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69"/>
            <p:cNvSpPr txBox="1">
              <a:spLocks noChangeArrowheads="1"/>
            </p:cNvSpPr>
            <p:nvPr/>
          </p:nvSpPr>
          <p:spPr bwMode="gray">
            <a:xfrm>
              <a:off x="1737" y="1926"/>
              <a:ext cx="2612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sẵn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sàng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phục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vụ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bạn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nhưng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phải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chỉ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một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mình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bạn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Text Box 70"/>
            <p:cNvSpPr txBox="1">
              <a:spLocks noChangeArrowheads="1"/>
            </p:cNvSpPr>
            <p:nvPr/>
          </p:nvSpPr>
          <p:spPr bwMode="gray">
            <a:xfrm>
              <a:off x="1417" y="1886"/>
              <a:ext cx="175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 smtClean="0">
                  <a:solidFill>
                    <a:schemeClr val="bg1"/>
                  </a:solidFill>
                </a:rPr>
                <a:t>4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08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Hộp_Văn_Bản 4"/>
          <p:cNvSpPr txBox="1"/>
          <p:nvPr/>
        </p:nvSpPr>
        <p:spPr>
          <a:xfrm>
            <a:off x="800100" y="4267200"/>
            <a:ext cx="34179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i="1" dirty="0" smtClean="0">
                <a:solidFill>
                  <a:srgbClr val="A50C07"/>
                </a:solidFill>
              </a:rPr>
              <a:t>“Thank you!"</a:t>
            </a:r>
            <a:endParaRPr lang="en-US" sz="4000" i="1" dirty="0">
              <a:solidFill>
                <a:srgbClr val="A50C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56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7" name="Group 5"/>
          <p:cNvGrpSpPr>
            <a:grpSpLocks/>
          </p:cNvGrpSpPr>
          <p:nvPr/>
        </p:nvGrpSpPr>
        <p:grpSpPr bwMode="auto">
          <a:xfrm>
            <a:off x="1990725" y="217487"/>
            <a:ext cx="6924675" cy="1001713"/>
            <a:chOff x="656" y="482"/>
            <a:chExt cx="4515" cy="631"/>
          </a:xfrm>
        </p:grpSpPr>
        <p:sp>
          <p:nvSpPr>
            <p:cNvPr id="5129" name="Rectangle 6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5130" name="Group 7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5132" name="Group 8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5134" name="Oval 9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5135" name="Freeform 10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8923" name="Text Box 11"/>
              <p:cNvSpPr txBox="1">
                <a:spLocks noChangeArrowheads="1"/>
              </p:cNvSpPr>
              <p:nvPr/>
            </p:nvSpPr>
            <p:spPr bwMode="gray">
              <a:xfrm>
                <a:off x="1676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vi-VN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131" name="Rectangle 12"/>
            <p:cNvSpPr>
              <a:spLocks noChangeArrowheads="1"/>
            </p:cNvSpPr>
            <p:nvPr/>
          </p:nvSpPr>
          <p:spPr bwMode="auto">
            <a:xfrm>
              <a:off x="1386" y="559"/>
              <a:ext cx="27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/>
                <a:t>Thư viện ĐHSP Hà Nội 2</a:t>
              </a:r>
            </a:p>
          </p:txBody>
        </p:sp>
      </p:grpSp>
      <p:pic>
        <p:nvPicPr>
          <p:cNvPr id="5123" name="Picture 48" descr="Image result for isaac newt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704" y="3886200"/>
            <a:ext cx="1818621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50" descr="Image result for định luật vạn vật hấp dẫ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2133600" cy="149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1"/>
          <p:cNvSpPr>
            <a:spLocks noChangeArrowheads="1"/>
          </p:cNvSpPr>
          <p:nvPr/>
        </p:nvSpPr>
        <p:spPr bwMode="auto">
          <a:xfrm>
            <a:off x="609600" y="5638800"/>
            <a:ext cx="2895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i="1">
                <a:solidFill>
                  <a:srgbClr val="0000FF"/>
                </a:solidFill>
                <a:latin typeface="Times New Roman" pitchFamily="18" charset="0"/>
              </a:rPr>
              <a:t>Issac Newton</a:t>
            </a:r>
          </a:p>
        </p:txBody>
      </p:sp>
      <p:sp>
        <p:nvSpPr>
          <p:cNvPr id="5126" name="AutoShape 54"/>
          <p:cNvSpPr>
            <a:spLocks noChangeArrowheads="1"/>
          </p:cNvSpPr>
          <p:nvPr/>
        </p:nvSpPr>
        <p:spPr bwMode="auto">
          <a:xfrm>
            <a:off x="4648200" y="1219200"/>
            <a:ext cx="3886200" cy="2971800"/>
          </a:xfrm>
          <a:prstGeom prst="cloudCallout">
            <a:avLst>
              <a:gd name="adj1" fmla="val -102000"/>
              <a:gd name="adj2" fmla="val 19125"/>
            </a:avLst>
          </a:prstGeom>
          <a:solidFill>
            <a:schemeClr val="accent1"/>
          </a:solidFill>
          <a:ln w="9525">
            <a:solidFill>
              <a:srgbClr val="CC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</a:rPr>
              <a:t>"...</a:t>
            </a:r>
            <a:r>
              <a:rPr lang="en-US" sz="2400" b="1" i="1" dirty="0" err="1">
                <a:latin typeface="Times New Roman" pitchFamily="18" charset="0"/>
              </a:rPr>
              <a:t>Nếu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tôi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nhìn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xa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hơn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những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người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khác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thì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đó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là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vì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tôi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đứng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trên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vai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những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người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khổng</a:t>
            </a:r>
            <a:r>
              <a:rPr lang="en-US" sz="2400" b="1" i="1" dirty="0">
                <a:latin typeface="Times New Roman" pitchFamily="18" charset="0"/>
              </a:rPr>
              <a:t> </a:t>
            </a:r>
            <a:r>
              <a:rPr lang="en-US" sz="2400" b="1" i="1" dirty="0" err="1">
                <a:latin typeface="Times New Roman" pitchFamily="18" charset="0"/>
              </a:rPr>
              <a:t>lồ</a:t>
            </a:r>
            <a:r>
              <a:rPr lang="en-US" sz="2400" b="1" i="1" dirty="0">
                <a:latin typeface="Times New Roman" pitchFamily="18" charset="0"/>
              </a:rPr>
              <a:t>..."</a:t>
            </a:r>
          </a:p>
          <a:p>
            <a:pPr algn="ctr"/>
            <a:endParaRPr lang="en-US" sz="2400" dirty="0">
              <a:latin typeface="Times New Roman" pitchFamily="18" charset="0"/>
            </a:endParaRPr>
          </a:p>
        </p:txBody>
      </p:sp>
      <p:sp>
        <p:nvSpPr>
          <p:cNvPr id="5127" name="Oval 58"/>
          <p:cNvSpPr>
            <a:spLocks noChangeArrowheads="1"/>
          </p:cNvSpPr>
          <p:nvPr/>
        </p:nvSpPr>
        <p:spPr bwMode="auto">
          <a:xfrm>
            <a:off x="4876800" y="4800600"/>
            <a:ext cx="3200400" cy="1524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Tính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kế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thừa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của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hoạt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động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dạy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học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</a:p>
          <a:p>
            <a:pPr algn="ctr"/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và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nghiên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cứu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khoa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</a:rPr>
              <a:t>học</a:t>
            </a:r>
            <a:endParaRPr lang="en-US" sz="2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5128" name="Line 59"/>
          <p:cNvSpPr>
            <a:spLocks noChangeShapeType="1"/>
          </p:cNvSpPr>
          <p:nvPr/>
        </p:nvSpPr>
        <p:spPr bwMode="auto">
          <a:xfrm>
            <a:off x="6553200" y="4191000"/>
            <a:ext cx="0" cy="609600"/>
          </a:xfrm>
          <a:prstGeom prst="line">
            <a:avLst/>
          </a:prstGeom>
          <a:noFill/>
          <a:ln w="76200">
            <a:solidFill>
              <a:srgbClr val="FF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427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 animBg="1"/>
      <p:bldP spid="5127" grpId="0" animBg="1"/>
      <p:bldP spid="51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idx="1"/>
          </p:nvPr>
        </p:nvSpPr>
        <p:spPr>
          <a:xfrm>
            <a:off x="2004661" y="1676400"/>
            <a:ext cx="7025039" cy="76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700" dirty="0" err="1" smtClean="0">
                <a:latin typeface="Arial" charset="0"/>
              </a:rPr>
              <a:t>Cung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cấp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đầy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đủ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các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nguồn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nguồn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tài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liệu</a:t>
            </a:r>
            <a:r>
              <a:rPr lang="en-US" sz="2700" dirty="0" smtClean="0">
                <a:latin typeface="Arial" charset="0"/>
              </a:rPr>
              <a:t> in </a:t>
            </a:r>
            <a:r>
              <a:rPr lang="en-US" sz="2700" dirty="0" err="1" smtClean="0">
                <a:latin typeface="Arial" charset="0"/>
              </a:rPr>
              <a:t>truyền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thống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cho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người</a:t>
            </a:r>
            <a:r>
              <a:rPr lang="en-US" sz="2700" dirty="0" smtClean="0">
                <a:latin typeface="Arial" charset="0"/>
              </a:rPr>
              <a:t> </a:t>
            </a:r>
            <a:r>
              <a:rPr lang="en-US" sz="2700" dirty="0" err="1" smtClean="0">
                <a:latin typeface="Arial" charset="0"/>
              </a:rPr>
              <a:t>học</a:t>
            </a:r>
            <a:endParaRPr lang="en-US" sz="2700" dirty="0" smtClean="0">
              <a:latin typeface="Arial" charset="0"/>
            </a:endParaRPr>
          </a:p>
        </p:txBody>
      </p:sp>
      <p:grpSp>
        <p:nvGrpSpPr>
          <p:cNvPr id="109572" name="Group 4"/>
          <p:cNvGrpSpPr>
            <a:grpSpLocks/>
          </p:cNvGrpSpPr>
          <p:nvPr/>
        </p:nvGrpSpPr>
        <p:grpSpPr bwMode="auto">
          <a:xfrm>
            <a:off x="1736725" y="293687"/>
            <a:ext cx="7407274" cy="1001713"/>
            <a:chOff x="656" y="482"/>
            <a:chExt cx="4515" cy="631"/>
          </a:xfrm>
        </p:grpSpPr>
        <p:sp>
          <p:nvSpPr>
            <p:cNvPr id="7174" name="Rectangle 5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7175" name="Group 6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7177" name="Group 7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7179" name="Oval 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7180" name="Freeform 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9578" name="Text Box 10"/>
              <p:cNvSpPr txBox="1">
                <a:spLocks noChangeArrowheads="1"/>
              </p:cNvSpPr>
              <p:nvPr/>
            </p:nvSpPr>
            <p:spPr bwMode="gray">
              <a:xfrm>
                <a:off x="1676" y="2020"/>
                <a:ext cx="76" cy="19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vi-VN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7176" name="Rectangle 11"/>
            <p:cNvSpPr>
              <a:spLocks noChangeArrowheads="1"/>
            </p:cNvSpPr>
            <p:nvPr/>
          </p:nvSpPr>
          <p:spPr bwMode="auto">
            <a:xfrm>
              <a:off x="1386" y="668"/>
              <a:ext cx="3685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dirty="0" err="1" smtClean="0">
                  <a:solidFill>
                    <a:srgbClr val="0000FF"/>
                  </a:solidFill>
                </a:rPr>
                <a:t>Vai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trò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của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Thư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viện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với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việc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đảm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bảo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thông</a:t>
              </a:r>
              <a:r>
                <a:rPr lang="en-US" dirty="0">
                  <a:solidFill>
                    <a:srgbClr val="0000FF"/>
                  </a:solidFill>
                </a:rPr>
                <a:t> tin </a:t>
              </a:r>
              <a:r>
                <a:rPr lang="en-US" dirty="0" err="1">
                  <a:solidFill>
                    <a:srgbClr val="0000FF"/>
                  </a:solidFill>
                </a:rPr>
                <a:t>cho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endParaRPr lang="en-US" dirty="0" smtClean="0">
                <a:solidFill>
                  <a:srgbClr val="0000FF"/>
                </a:solidFill>
              </a:endParaRPr>
            </a:p>
            <a:p>
              <a:r>
                <a:rPr lang="en-US" dirty="0" err="1" smtClean="0">
                  <a:solidFill>
                    <a:srgbClr val="0000FF"/>
                  </a:solidFill>
                </a:rPr>
                <a:t>hoạt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động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học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tập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giảng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dạy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và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nghiên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cứu</a:t>
              </a:r>
              <a:r>
                <a:rPr lang="en-US" dirty="0">
                  <a:solidFill>
                    <a:srgbClr val="0000FF"/>
                  </a:solidFill>
                </a:rPr>
                <a:t> </a:t>
              </a:r>
              <a:r>
                <a:rPr lang="en-US" dirty="0" err="1" smtClean="0">
                  <a:solidFill>
                    <a:srgbClr val="0000FF"/>
                  </a:solidFill>
                </a:rPr>
                <a:t>khoa</a:t>
              </a:r>
              <a:r>
                <a:rPr lang="en-US" dirty="0" smtClean="0">
                  <a:solidFill>
                    <a:srgbClr val="0000FF"/>
                  </a:solidFill>
                </a:rPr>
                <a:t> </a:t>
              </a:r>
              <a:r>
                <a:rPr lang="en-US" dirty="0" err="1">
                  <a:solidFill>
                    <a:srgbClr val="0000FF"/>
                  </a:solidFill>
                </a:rPr>
                <a:t>học</a:t>
              </a:r>
              <a:endParaRPr lang="en-US" dirty="0">
                <a:solidFill>
                  <a:srgbClr val="0000FF"/>
                </a:solidFill>
              </a:endParaRPr>
            </a:p>
          </p:txBody>
        </p:sp>
      </p:grpSp>
      <p:sp>
        <p:nvSpPr>
          <p:cNvPr id="7172" name="Rectangle 12"/>
          <p:cNvSpPr>
            <a:spLocks noChangeArrowheads="1"/>
          </p:cNvSpPr>
          <p:nvPr/>
        </p:nvSpPr>
        <p:spPr bwMode="auto">
          <a:xfrm>
            <a:off x="1981200" y="2819400"/>
            <a:ext cx="6934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700" b="0" dirty="0" err="1"/>
              <a:t>Phát</a:t>
            </a:r>
            <a:r>
              <a:rPr lang="en-US" sz="2700" b="0" dirty="0"/>
              <a:t> </a:t>
            </a:r>
            <a:r>
              <a:rPr lang="en-US" sz="2700" b="0" dirty="0" err="1"/>
              <a:t>triển</a:t>
            </a:r>
            <a:r>
              <a:rPr lang="en-US" sz="2700" b="0" dirty="0"/>
              <a:t>, </a:t>
            </a:r>
            <a:r>
              <a:rPr lang="en-US" sz="2700" b="0" dirty="0" err="1"/>
              <a:t>bổ</a:t>
            </a:r>
            <a:r>
              <a:rPr lang="en-US" sz="2700" b="0" dirty="0"/>
              <a:t> sung, </a:t>
            </a:r>
            <a:r>
              <a:rPr lang="en-US" sz="2700" b="0" dirty="0" err="1"/>
              <a:t>phổ</a:t>
            </a:r>
            <a:r>
              <a:rPr lang="en-US" sz="2700" b="0" dirty="0"/>
              <a:t> </a:t>
            </a:r>
            <a:r>
              <a:rPr lang="en-US" sz="2700" b="0" dirty="0" err="1"/>
              <a:t>biến</a:t>
            </a:r>
            <a:r>
              <a:rPr lang="en-US" sz="2700" b="0" dirty="0"/>
              <a:t> </a:t>
            </a:r>
            <a:r>
              <a:rPr lang="en-US" sz="2700" b="0" dirty="0" err="1"/>
              <a:t>các</a:t>
            </a:r>
            <a:r>
              <a:rPr lang="en-US" sz="2700" b="0" dirty="0"/>
              <a:t> </a:t>
            </a:r>
            <a:r>
              <a:rPr lang="en-US" sz="2700" b="0" dirty="0" err="1"/>
              <a:t>nguồn</a:t>
            </a:r>
            <a:r>
              <a:rPr lang="en-US" sz="2700" b="0" dirty="0"/>
              <a:t> tin </a:t>
            </a:r>
            <a:r>
              <a:rPr lang="en-US" sz="2700" b="0" dirty="0" err="1"/>
              <a:t>điện</a:t>
            </a:r>
            <a:r>
              <a:rPr lang="en-US" sz="2700" b="0" dirty="0"/>
              <a:t> </a:t>
            </a:r>
            <a:r>
              <a:rPr lang="en-US" sz="2700" b="0" dirty="0" err="1"/>
              <a:t>tử</a:t>
            </a:r>
            <a:endParaRPr lang="en-US" sz="2700" b="0" dirty="0"/>
          </a:p>
        </p:txBody>
      </p:sp>
      <p:sp>
        <p:nvSpPr>
          <p:cNvPr id="7173" name="Rectangle 13"/>
          <p:cNvSpPr>
            <a:spLocks noChangeArrowheads="1"/>
          </p:cNvSpPr>
          <p:nvPr/>
        </p:nvSpPr>
        <p:spPr bwMode="auto">
          <a:xfrm>
            <a:off x="2116292" y="3962400"/>
            <a:ext cx="65532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700" b="0" dirty="0" err="1"/>
              <a:t>Phát</a:t>
            </a:r>
            <a:r>
              <a:rPr lang="en-US" sz="2700" b="0" dirty="0"/>
              <a:t> </a:t>
            </a:r>
            <a:r>
              <a:rPr lang="en-US" sz="2700" b="0" dirty="0" err="1"/>
              <a:t>triển</a:t>
            </a:r>
            <a:r>
              <a:rPr lang="en-US" sz="2700" b="0" dirty="0"/>
              <a:t> </a:t>
            </a:r>
            <a:r>
              <a:rPr lang="en-US" sz="2700" b="0" dirty="0" err="1"/>
              <a:t>các</a:t>
            </a:r>
            <a:r>
              <a:rPr lang="en-US" sz="2700" b="0" dirty="0"/>
              <a:t> </a:t>
            </a:r>
            <a:r>
              <a:rPr lang="en-US" sz="2700" b="0" dirty="0" err="1"/>
              <a:t>dịch</a:t>
            </a:r>
            <a:r>
              <a:rPr lang="en-US" sz="2700" b="0" dirty="0"/>
              <a:t> </a:t>
            </a:r>
            <a:r>
              <a:rPr lang="en-US" sz="2700" b="0" dirty="0" err="1"/>
              <a:t>vụ</a:t>
            </a:r>
            <a:r>
              <a:rPr lang="en-US" sz="2700" b="0" dirty="0"/>
              <a:t> </a:t>
            </a:r>
            <a:r>
              <a:rPr lang="en-US" sz="2700" b="0" dirty="0" err="1"/>
              <a:t>thông</a:t>
            </a:r>
            <a:r>
              <a:rPr lang="en-US" sz="2700" b="0" dirty="0"/>
              <a:t> tin </a:t>
            </a:r>
            <a:r>
              <a:rPr lang="en-US" sz="2700" b="0" dirty="0" err="1"/>
              <a:t>thư</a:t>
            </a:r>
            <a:r>
              <a:rPr lang="en-US" sz="2700" b="0" dirty="0"/>
              <a:t> </a:t>
            </a:r>
            <a:r>
              <a:rPr lang="en-US" sz="2700" b="0" dirty="0" err="1"/>
              <a:t>viện</a:t>
            </a:r>
            <a:r>
              <a:rPr lang="en-US" sz="2700" b="0" dirty="0"/>
              <a:t> </a:t>
            </a:r>
            <a:r>
              <a:rPr lang="en-US" sz="2700" b="0" dirty="0" err="1"/>
              <a:t>hiện</a:t>
            </a:r>
            <a:r>
              <a:rPr lang="en-US" sz="2700" b="0" dirty="0"/>
              <a:t> </a:t>
            </a:r>
            <a:r>
              <a:rPr lang="en-US" sz="2700" b="0" dirty="0" err="1"/>
              <a:t>đại</a:t>
            </a:r>
            <a:endParaRPr lang="en-US" sz="2700" b="0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066340" y="5181600"/>
            <a:ext cx="65532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700" b="0" dirty="0" err="1" smtClean="0"/>
              <a:t>Hướng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dẫn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bạn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đọc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tra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cứu</a:t>
            </a:r>
            <a:r>
              <a:rPr lang="en-US" sz="2700" b="0" dirty="0" smtClean="0"/>
              <a:t>, </a:t>
            </a:r>
            <a:r>
              <a:rPr lang="en-US" sz="2700" b="0" dirty="0" err="1" smtClean="0"/>
              <a:t>khai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thác</a:t>
            </a:r>
            <a:r>
              <a:rPr lang="en-US" sz="2700" b="0" dirty="0"/>
              <a:t> </a:t>
            </a:r>
            <a:r>
              <a:rPr lang="en-US" sz="2700" b="0" dirty="0" err="1" smtClean="0"/>
              <a:t>và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sử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dụng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hiệu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quả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các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nguồn</a:t>
            </a:r>
            <a:r>
              <a:rPr lang="en-US" sz="2700" b="0" dirty="0" smtClean="0"/>
              <a:t> tin </a:t>
            </a:r>
            <a:r>
              <a:rPr lang="en-US" sz="2700" b="0" dirty="0" err="1" smtClean="0"/>
              <a:t>và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các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dịch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vụ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của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Thư</a:t>
            </a:r>
            <a:r>
              <a:rPr lang="en-US" sz="2700" b="0" dirty="0" smtClean="0"/>
              <a:t> </a:t>
            </a:r>
            <a:r>
              <a:rPr lang="en-US" sz="2700" b="0" dirty="0" err="1" smtClean="0"/>
              <a:t>viện</a:t>
            </a:r>
            <a:endParaRPr lang="en-US" sz="2700" b="0" dirty="0"/>
          </a:p>
        </p:txBody>
      </p:sp>
    </p:spTree>
    <p:extLst>
      <p:ext uri="{BB962C8B-B14F-4D97-AF65-F5344CB8AC3E}">
        <p14:creationId xmlns:p14="http://schemas.microsoft.com/office/powerpoint/2010/main" val="21855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72" grpId="0"/>
      <p:bldP spid="7173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ình chữ nhật 23"/>
          <p:cNvSpPr/>
          <p:nvPr/>
        </p:nvSpPr>
        <p:spPr bwMode="auto">
          <a:xfrm>
            <a:off x="2027066" y="1828800"/>
            <a:ext cx="6540500" cy="4419600"/>
          </a:xfrm>
          <a:prstGeom prst="rect">
            <a:avLst/>
          </a:prstGeom>
          <a:pattFill prst="wdUpDiag">
            <a:fgClr>
              <a:schemeClr val="accent2">
                <a:lumMod val="40000"/>
                <a:lumOff val="60000"/>
              </a:schemeClr>
            </a:fgClr>
            <a:bgClr>
              <a:schemeClr val="bg1"/>
            </a:bgClr>
          </a:pattFill>
          <a:ln w="317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" name="Group 46"/>
          <p:cNvGrpSpPr>
            <a:grpSpLocks/>
          </p:cNvGrpSpPr>
          <p:nvPr/>
        </p:nvGrpSpPr>
        <p:grpSpPr bwMode="auto">
          <a:xfrm>
            <a:off x="2540000" y="2286000"/>
            <a:ext cx="5359400" cy="685800"/>
            <a:chOff x="1296" y="1824"/>
            <a:chExt cx="2976" cy="432"/>
          </a:xfrm>
        </p:grpSpPr>
        <p:sp>
          <p:nvSpPr>
            <p:cNvPr id="5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Nguồn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tài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liệu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phong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phú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, tin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cậy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>
            <a:off x="2453558" y="3181352"/>
            <a:ext cx="5395417" cy="685800"/>
            <a:chOff x="1296" y="1824"/>
            <a:chExt cx="2996" cy="432"/>
          </a:xfrm>
        </p:grpSpPr>
        <p:sp>
          <p:nvSpPr>
            <p:cNvPr id="10" name="AutoShape 6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AutoShape 6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2" name="Text Box 69"/>
            <p:cNvSpPr txBox="1">
              <a:spLocks noChangeArrowheads="1"/>
            </p:cNvSpPr>
            <p:nvPr/>
          </p:nvSpPr>
          <p:spPr bwMode="gray">
            <a:xfrm>
              <a:off x="1680" y="1934"/>
              <a:ext cx="2612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gian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,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tự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nghiên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cứu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tiện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nghi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Text Box 7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4" name="Group 71"/>
          <p:cNvGrpSpPr>
            <a:grpSpLocks/>
          </p:cNvGrpSpPr>
          <p:nvPr/>
        </p:nvGrpSpPr>
        <p:grpSpPr bwMode="auto">
          <a:xfrm>
            <a:off x="2426494" y="4060825"/>
            <a:ext cx="5359400" cy="685800"/>
            <a:chOff x="1296" y="1824"/>
            <a:chExt cx="2976" cy="432"/>
          </a:xfrm>
        </p:grpSpPr>
        <p:sp>
          <p:nvSpPr>
            <p:cNvPr id="15" name="AutoShape 7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tx2">
                    <a:gamma/>
                    <a:tint val="21176"/>
                    <a:invGamma/>
                  </a:schemeClr>
                </a:gs>
                <a:gs pos="100000">
                  <a:schemeClr val="tx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AutoShape 7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74"/>
            <p:cNvSpPr txBox="1">
              <a:spLocks noChangeArrowheads="1"/>
            </p:cNvSpPr>
            <p:nvPr/>
          </p:nvSpPr>
          <p:spPr bwMode="gray">
            <a:xfrm>
              <a:off x="1680" y="1934"/>
              <a:ext cx="2491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Sử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dịch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vụ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hiện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đại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Text Box 7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9" name="Group 76"/>
          <p:cNvGrpSpPr>
            <a:grpSpLocks/>
          </p:cNvGrpSpPr>
          <p:nvPr/>
        </p:nvGrpSpPr>
        <p:grpSpPr bwMode="auto">
          <a:xfrm>
            <a:off x="2489200" y="5032376"/>
            <a:ext cx="5511800" cy="685800"/>
            <a:chOff x="1296" y="1824"/>
            <a:chExt cx="2976" cy="432"/>
          </a:xfrm>
        </p:grpSpPr>
        <p:sp>
          <p:nvSpPr>
            <p:cNvPr id="20" name="AutoShape 7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>
                    <a:gamma/>
                    <a:tint val="21176"/>
                    <a:invGamma/>
                    <a:lumMod val="95000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AutoShape 7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tx1">
                <a:lumMod val="60000"/>
                <a:lumOff val="40000"/>
              </a:schemeClr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Text Box 79"/>
            <p:cNvSpPr txBox="1">
              <a:spLocks noChangeArrowheads="1"/>
            </p:cNvSpPr>
            <p:nvPr/>
          </p:nvSpPr>
          <p:spPr bwMode="gray">
            <a:xfrm>
              <a:off x="1680" y="1934"/>
              <a:ext cx="2469" cy="2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Không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khí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học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tập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nghiêm</a:t>
              </a:r>
              <a:r>
                <a:rPr lang="en-US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túc</a:t>
              </a:r>
              <a:endParaRPr lang="en-US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Text Box 8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>
                  <a:solidFill>
                    <a:schemeClr val="bg1"/>
                  </a:solidFill>
                </a:rPr>
                <a:t>4</a:t>
              </a:r>
            </a:p>
          </p:txBody>
        </p:sp>
      </p:grpSp>
      <p:sp>
        <p:nvSpPr>
          <p:cNvPr id="26" name="Hộp_Văn_Bản 25"/>
          <p:cNvSpPr txBox="1"/>
          <p:nvPr/>
        </p:nvSpPr>
        <p:spPr>
          <a:xfrm>
            <a:off x="2124177" y="515660"/>
            <a:ext cx="58753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err="1" smtClean="0">
                <a:solidFill>
                  <a:srgbClr val="A50C07"/>
                </a:solidFill>
              </a:rPr>
              <a:t>Lợi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ích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của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việc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đến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với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Thư</a:t>
            </a:r>
            <a:r>
              <a:rPr lang="en-US" sz="2800" i="1" dirty="0" smtClean="0">
                <a:solidFill>
                  <a:srgbClr val="A50C07"/>
                </a:solidFill>
              </a:rPr>
              <a:t> </a:t>
            </a:r>
            <a:r>
              <a:rPr lang="en-US" sz="2800" i="1" dirty="0" err="1" smtClean="0">
                <a:solidFill>
                  <a:srgbClr val="A50C07"/>
                </a:solidFill>
              </a:rPr>
              <a:t>viện</a:t>
            </a:r>
            <a:endParaRPr lang="en-US" sz="2800" i="1" dirty="0">
              <a:solidFill>
                <a:srgbClr val="A50C07"/>
              </a:solidFill>
            </a:endParaRPr>
          </a:p>
        </p:txBody>
      </p:sp>
      <p:grpSp>
        <p:nvGrpSpPr>
          <p:cNvPr id="25" name="Group 46"/>
          <p:cNvGrpSpPr>
            <a:grpSpLocks/>
          </p:cNvGrpSpPr>
          <p:nvPr/>
        </p:nvGrpSpPr>
        <p:grpSpPr bwMode="auto">
          <a:xfrm>
            <a:off x="2438400" y="5791200"/>
            <a:ext cx="6654800" cy="685800"/>
            <a:chOff x="1296" y="1824"/>
            <a:chExt cx="2976" cy="432"/>
          </a:xfrm>
        </p:grpSpPr>
        <p:sp>
          <p:nvSpPr>
            <p:cNvPr id="2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>
              <a:outerShdw dist="99190" dir="238833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  <a:effectLst>
              <a:outerShdw dist="63500" dir="2212194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Tham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gia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các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hoạt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hoạt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động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do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Thư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viện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tổ</a:t>
              </a:r>
              <a:r>
                <a:rPr lang="en-US" sz="1700" dirty="0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1700" dirty="0" err="1" smtClean="0">
                  <a:solidFill>
                    <a:schemeClr val="tx2"/>
                  </a:solidFill>
                  <a:latin typeface="Times New Roman" pitchFamily="18" charset="0"/>
                  <a:cs typeface="Times New Roman" pitchFamily="18" charset="0"/>
                </a:rPr>
                <a:t>chức</a:t>
              </a:r>
              <a:endParaRPr lang="en-US" sz="17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Text Box 50"/>
            <p:cNvSpPr txBox="1">
              <a:spLocks noChangeArrowheads="1"/>
            </p:cNvSpPr>
            <p:nvPr/>
          </p:nvSpPr>
          <p:spPr bwMode="gray">
            <a:xfrm>
              <a:off x="1406" y="1886"/>
              <a:ext cx="198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92457" dir="9843276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sz="2400" dirty="0" smtClean="0">
                  <a:solidFill>
                    <a:schemeClr val="bg1"/>
                  </a:solidFill>
                </a:rPr>
                <a:t>5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8680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2017584" y="1397001"/>
            <a:ext cx="3024539" cy="965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b="1" dirty="0" err="1" smtClean="0">
                <a:latin typeface="Arial" charset="0"/>
              </a:rPr>
              <a:t>Địa</a:t>
            </a:r>
            <a:r>
              <a:rPr lang="en-US" sz="2000" b="1" dirty="0" smtClean="0">
                <a:latin typeface="Arial" charset="0"/>
              </a:rPr>
              <a:t> </a:t>
            </a:r>
            <a:r>
              <a:rPr lang="en-US" sz="2000" b="1" dirty="0" err="1" smtClean="0">
                <a:latin typeface="Arial" charset="0"/>
              </a:rPr>
              <a:t>điểm</a:t>
            </a:r>
            <a:r>
              <a:rPr lang="en-US" sz="2000" b="1" dirty="0" smtClean="0">
                <a:latin typeface="Arial" charset="0"/>
              </a:rPr>
              <a:t>: </a:t>
            </a:r>
            <a:r>
              <a:rPr lang="en-US" sz="2000" b="1" dirty="0" err="1" smtClean="0">
                <a:latin typeface="Arial" charset="0"/>
              </a:rPr>
              <a:t>Khu</a:t>
            </a:r>
            <a:r>
              <a:rPr lang="en-US" sz="2000" b="1" dirty="0" smtClean="0">
                <a:latin typeface="Arial" charset="0"/>
              </a:rPr>
              <a:t> B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957444" y="2895600"/>
            <a:ext cx="3024539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000" dirty="0" err="1" smtClean="0">
                <a:latin typeface="Arial" charset="0"/>
              </a:rPr>
              <a:t>Diện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tích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xây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dựng</a:t>
            </a:r>
            <a:r>
              <a:rPr lang="en-US" sz="2000" dirty="0" smtClean="0">
                <a:latin typeface="Arial" charset="0"/>
              </a:rPr>
              <a:t> 1454m</a:t>
            </a:r>
            <a:r>
              <a:rPr lang="en-US" sz="2000" baseline="30000" dirty="0" smtClean="0">
                <a:latin typeface="Arial" charset="0"/>
              </a:rPr>
              <a:t>2</a:t>
            </a:r>
            <a:r>
              <a:rPr lang="en-US" sz="2000" dirty="0" smtClean="0">
                <a:latin typeface="Arial" charset="0"/>
              </a:rPr>
              <a:t> </a:t>
            </a:r>
          </a:p>
          <a:p>
            <a:pPr>
              <a:lnSpc>
                <a:spcPct val="90000"/>
              </a:lnSpc>
            </a:pPr>
            <a:r>
              <a:rPr lang="en-US" sz="2000" dirty="0" err="1" smtClean="0">
                <a:latin typeface="Arial" charset="0"/>
              </a:rPr>
              <a:t>Tổng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diện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tích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các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phòng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phục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vụ</a:t>
            </a:r>
            <a:r>
              <a:rPr lang="en-US" sz="2000" dirty="0" smtClean="0">
                <a:latin typeface="Arial" charset="0"/>
              </a:rPr>
              <a:t>: 904m</a:t>
            </a:r>
            <a:r>
              <a:rPr lang="en-US" sz="2000" baseline="30000" dirty="0" smtClean="0">
                <a:latin typeface="Arial" charset="0"/>
              </a:rPr>
              <a:t>2</a:t>
            </a: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1919344" y="4876800"/>
            <a:ext cx="3024539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000" dirty="0" err="1" smtClean="0">
                <a:latin typeface="Arial" charset="0"/>
              </a:rPr>
              <a:t>Số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chỗ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ngồi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cho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bạn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đọc</a:t>
            </a:r>
            <a:r>
              <a:rPr lang="en-US" sz="2000" dirty="0" smtClean="0">
                <a:latin typeface="Arial" charset="0"/>
              </a:rPr>
              <a:t>: </a:t>
            </a:r>
            <a:r>
              <a:rPr lang="en-US" sz="2000" dirty="0" err="1" smtClean="0">
                <a:latin typeface="Arial" charset="0"/>
              </a:rPr>
              <a:t>Hơn</a:t>
            </a:r>
            <a:r>
              <a:rPr lang="en-US" sz="2000" dirty="0" smtClean="0">
                <a:latin typeface="Arial" charset="0"/>
              </a:rPr>
              <a:t> 425 </a:t>
            </a:r>
            <a:r>
              <a:rPr lang="en-US" sz="2000" dirty="0" err="1" smtClean="0">
                <a:latin typeface="Arial" charset="0"/>
              </a:rPr>
              <a:t>chỗ</a:t>
            </a:r>
            <a:endParaRPr lang="en-US" sz="2000" baseline="30000" dirty="0" smtClean="0">
              <a:latin typeface="Arial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905000" y="5562600"/>
            <a:ext cx="60960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000" dirty="0" err="1" smtClean="0">
                <a:latin typeface="Arial" charset="0"/>
              </a:rPr>
              <a:t>Giờ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mở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cửa</a:t>
            </a:r>
            <a:r>
              <a:rPr lang="en-US" sz="2000" dirty="0" smtClean="0">
                <a:latin typeface="Arial" charset="0"/>
              </a:rPr>
              <a:t>: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1800" baseline="30000" dirty="0" smtClean="0">
                <a:latin typeface="Arial" charset="0"/>
              </a:rPr>
              <a:t>+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Thứ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Hai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đến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thứ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sáu</a:t>
            </a:r>
            <a:r>
              <a:rPr lang="en-US" sz="1800" dirty="0" smtClean="0">
                <a:latin typeface="Arial" charset="0"/>
              </a:rPr>
              <a:t>: 8h00 </a:t>
            </a:r>
            <a:r>
              <a:rPr lang="en-US" sz="1800" dirty="0" err="1" smtClean="0">
                <a:latin typeface="Arial" charset="0"/>
              </a:rPr>
              <a:t>đến</a:t>
            </a:r>
            <a:r>
              <a:rPr lang="en-US" sz="1800" dirty="0" smtClean="0">
                <a:latin typeface="Arial" charset="0"/>
              </a:rPr>
              <a:t> 21h00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1800" baseline="30000" dirty="0" smtClean="0">
                <a:latin typeface="Arial" charset="0"/>
              </a:rPr>
              <a:t>+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Thứ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Bảy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và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Chủ</a:t>
            </a:r>
            <a:r>
              <a:rPr lang="en-US" sz="1800" dirty="0" smtClean="0">
                <a:latin typeface="Arial" charset="0"/>
              </a:rPr>
              <a:t> </a:t>
            </a:r>
            <a:r>
              <a:rPr lang="en-US" sz="1800" dirty="0" err="1" smtClean="0">
                <a:latin typeface="Arial" charset="0"/>
              </a:rPr>
              <a:t>nhật</a:t>
            </a:r>
            <a:r>
              <a:rPr lang="en-US" sz="1800" dirty="0" smtClean="0">
                <a:latin typeface="Arial" charset="0"/>
              </a:rPr>
              <a:t>: 8h00 </a:t>
            </a:r>
            <a:r>
              <a:rPr lang="en-US" sz="1800" dirty="0" err="1" smtClean="0">
                <a:latin typeface="Arial" charset="0"/>
              </a:rPr>
              <a:t>đến</a:t>
            </a:r>
            <a:r>
              <a:rPr lang="en-US" sz="1800" dirty="0" smtClean="0">
                <a:latin typeface="Arial" charset="0"/>
              </a:rPr>
              <a:t> 16h00</a:t>
            </a:r>
            <a:endParaRPr lang="en-US" sz="1800" baseline="30000" dirty="0" smtClean="0">
              <a:latin typeface="Arial" charset="0"/>
            </a:endParaRPr>
          </a:p>
        </p:txBody>
      </p:sp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1790700" y="304800"/>
            <a:ext cx="6972300" cy="1001713"/>
            <a:chOff x="656" y="482"/>
            <a:chExt cx="4515" cy="631"/>
          </a:xfrm>
        </p:grpSpPr>
        <p:sp>
          <p:nvSpPr>
            <p:cNvPr id="11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14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6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7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Rectangle 56"/>
            <p:cNvSpPr>
              <a:spLocks noChangeArrowheads="1"/>
            </p:cNvSpPr>
            <p:nvPr/>
          </p:nvSpPr>
          <p:spPr bwMode="auto">
            <a:xfrm>
              <a:off x="1386" y="559"/>
              <a:ext cx="27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 dirty="0" err="1"/>
                <a:t>Thư</a:t>
              </a:r>
              <a:r>
                <a:rPr lang="en-US" sz="3200" b="1" dirty="0"/>
                <a:t> </a:t>
              </a:r>
              <a:r>
                <a:rPr lang="en-US" sz="3200" b="1" dirty="0" err="1"/>
                <a:t>viện</a:t>
              </a:r>
              <a:r>
                <a:rPr lang="en-US" sz="3200" b="1" dirty="0"/>
                <a:t> ĐHSP </a:t>
              </a:r>
              <a:r>
                <a:rPr lang="en-US" sz="3200" b="1" dirty="0" err="1"/>
                <a:t>Hà</a:t>
              </a:r>
              <a:r>
                <a:rPr lang="en-US" sz="3200" b="1" dirty="0"/>
                <a:t> </a:t>
              </a:r>
              <a:r>
                <a:rPr lang="en-US" sz="3200" b="1" dirty="0" err="1"/>
                <a:t>Nội</a:t>
              </a:r>
              <a:r>
                <a:rPr lang="en-US" sz="3200" b="1" dirty="0"/>
                <a:t> 2</a:t>
              </a:r>
            </a:p>
          </p:txBody>
        </p:sp>
      </p:grp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2135034" y="1752600"/>
            <a:ext cx="3024539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1400" dirty="0">
                <a:latin typeface="Arial" charset="0"/>
              </a:rPr>
              <a:t>Websites: </a:t>
            </a:r>
            <a:r>
              <a:rPr lang="en-US" sz="1400" dirty="0">
                <a:latin typeface="Arial" charset="0"/>
                <a:hlinkClick r:id="rId2"/>
              </a:rPr>
              <a:t>http</a:t>
            </a:r>
            <a:r>
              <a:rPr lang="en-US" sz="1400" dirty="0" smtClean="0">
                <a:latin typeface="Arial" charset="0"/>
                <a:hlinkClick r:id="rId2"/>
              </a:rPr>
              <a:t>://lib.hpu2.edu.vn</a:t>
            </a:r>
            <a:endParaRPr lang="en-US" sz="1400" dirty="0" smtClean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1400" b="1" dirty="0" smtClean="0">
                <a:latin typeface="Arial" charset="0"/>
              </a:rPr>
              <a:t>Facebook: </a:t>
            </a:r>
            <a:r>
              <a:rPr lang="vi-VN" sz="1400" dirty="0">
                <a:latin typeface="Arial" charset="0"/>
              </a:rPr>
              <a:t>Thư viện Đại học Sư phạm Hà Nội 2</a:t>
            </a:r>
            <a:endParaRPr lang="en-US" sz="1400" b="1" dirty="0" smtClean="0"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573" y="1222526"/>
            <a:ext cx="3451027" cy="4601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29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9"/>
          <p:cNvGrpSpPr>
            <a:grpSpLocks/>
          </p:cNvGrpSpPr>
          <p:nvPr/>
        </p:nvGrpSpPr>
        <p:grpSpPr bwMode="auto">
          <a:xfrm>
            <a:off x="1790700" y="304800"/>
            <a:ext cx="6972300" cy="1001713"/>
            <a:chOff x="656" y="482"/>
            <a:chExt cx="4515" cy="631"/>
          </a:xfrm>
        </p:grpSpPr>
        <p:sp>
          <p:nvSpPr>
            <p:cNvPr id="11" name="Rectangle 50"/>
            <p:cNvSpPr>
              <a:spLocks noChangeArrowheads="1"/>
            </p:cNvSpPr>
            <p:nvPr/>
          </p:nvSpPr>
          <p:spPr bwMode="gray">
            <a:xfrm flipH="1">
              <a:off x="1116" y="573"/>
              <a:ext cx="4055" cy="453"/>
            </a:xfrm>
            <a:prstGeom prst="rect">
              <a:avLst/>
            </a:prstGeom>
            <a:gradFill rotWithShape="1">
              <a:gsLst>
                <a:gs pos="0">
                  <a:srgbClr val="001773">
                    <a:alpha val="43999"/>
                  </a:srgbClr>
                </a:gs>
                <a:gs pos="100000">
                  <a:srgbClr val="E9893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vi-VN"/>
            </a:p>
          </p:txBody>
        </p:sp>
        <p:grpSp>
          <p:nvGrpSpPr>
            <p:cNvPr id="12" name="Group 51"/>
            <p:cNvGrpSpPr>
              <a:grpSpLocks/>
            </p:cNvGrpSpPr>
            <p:nvPr/>
          </p:nvGrpSpPr>
          <p:grpSpPr bwMode="auto">
            <a:xfrm>
              <a:off x="656" y="482"/>
              <a:ext cx="585" cy="631"/>
              <a:chOff x="1488" y="1968"/>
              <a:chExt cx="432" cy="432"/>
            </a:xfrm>
          </p:grpSpPr>
          <p:grpSp>
            <p:nvGrpSpPr>
              <p:cNvPr id="14" name="Group 52"/>
              <p:cNvGrpSpPr>
                <a:grpSpLocks/>
              </p:cNvGrpSpPr>
              <p:nvPr/>
            </p:nvGrpSpPr>
            <p:grpSpPr bwMode="auto">
              <a:xfrm>
                <a:off x="1488" y="1968"/>
                <a:ext cx="432" cy="432"/>
                <a:chOff x="2016" y="1920"/>
                <a:chExt cx="1680" cy="1680"/>
              </a:xfrm>
            </p:grpSpPr>
            <p:sp>
              <p:nvSpPr>
                <p:cNvPr id="16" name="Oval 5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9900"/>
                    </a:gs>
                    <a:gs pos="100000">
                      <a:srgbClr val="643C00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vi-VN"/>
                </a:p>
              </p:txBody>
            </p:sp>
            <p:sp>
              <p:nvSpPr>
                <p:cNvPr id="17" name="Freeform 54"/>
                <p:cNvSpPr>
                  <a:spLocks/>
                </p:cNvSpPr>
                <p:nvPr/>
              </p:nvSpPr>
              <p:spPr bwMode="gray">
                <a:xfrm>
                  <a:off x="2208" y="2308"/>
                  <a:ext cx="1296" cy="634"/>
                </a:xfrm>
                <a:custGeom>
                  <a:avLst/>
                  <a:gdLst>
                    <a:gd name="T0" fmla="*/ 1205 w 1321"/>
                    <a:gd name="T1" fmla="*/ 252 h 712"/>
                    <a:gd name="T2" fmla="*/ 1220 w 1321"/>
                    <a:gd name="T3" fmla="*/ 279 h 712"/>
                    <a:gd name="T4" fmla="*/ 1223 w 1321"/>
                    <a:gd name="T5" fmla="*/ 302 h 712"/>
                    <a:gd name="T6" fmla="*/ 1218 w 1321"/>
                    <a:gd name="T7" fmla="*/ 324 h 712"/>
                    <a:gd name="T8" fmla="*/ 1202 w 1321"/>
                    <a:gd name="T9" fmla="*/ 345 h 712"/>
                    <a:gd name="T10" fmla="*/ 1178 w 1321"/>
                    <a:gd name="T11" fmla="*/ 364 h 712"/>
                    <a:gd name="T12" fmla="*/ 1148 w 1321"/>
                    <a:gd name="T13" fmla="*/ 380 h 712"/>
                    <a:gd name="T14" fmla="*/ 1108 w 1321"/>
                    <a:gd name="T15" fmla="*/ 394 h 712"/>
                    <a:gd name="T16" fmla="*/ 1063 w 1321"/>
                    <a:gd name="T17" fmla="*/ 409 h 712"/>
                    <a:gd name="T18" fmla="*/ 1011 w 1321"/>
                    <a:gd name="T19" fmla="*/ 419 h 712"/>
                    <a:gd name="T20" fmla="*/ 955 w 1321"/>
                    <a:gd name="T21" fmla="*/ 429 h 712"/>
                    <a:gd name="T22" fmla="*/ 896 w 1321"/>
                    <a:gd name="T23" fmla="*/ 436 h 712"/>
                    <a:gd name="T24" fmla="*/ 830 w 1321"/>
                    <a:gd name="T25" fmla="*/ 443 h 712"/>
                    <a:gd name="T26" fmla="*/ 763 w 1321"/>
                    <a:gd name="T27" fmla="*/ 446 h 712"/>
                    <a:gd name="T28" fmla="*/ 737 w 1321"/>
                    <a:gd name="T29" fmla="*/ 448 h 712"/>
                    <a:gd name="T30" fmla="*/ 441 w 1321"/>
                    <a:gd name="T31" fmla="*/ 448 h 712"/>
                    <a:gd name="T32" fmla="*/ 437 w 1321"/>
                    <a:gd name="T33" fmla="*/ 448 h 712"/>
                    <a:gd name="T34" fmla="*/ 379 w 1321"/>
                    <a:gd name="T35" fmla="*/ 445 h 712"/>
                    <a:gd name="T36" fmla="*/ 323 w 1321"/>
                    <a:gd name="T37" fmla="*/ 443 h 712"/>
                    <a:gd name="T38" fmla="*/ 270 w 1321"/>
                    <a:gd name="T39" fmla="*/ 438 h 712"/>
                    <a:gd name="T40" fmla="*/ 219 w 1321"/>
                    <a:gd name="T41" fmla="*/ 434 h 712"/>
                    <a:gd name="T42" fmla="*/ 173 w 1321"/>
                    <a:gd name="T43" fmla="*/ 426 h 712"/>
                    <a:gd name="T44" fmla="*/ 130 w 1321"/>
                    <a:gd name="T45" fmla="*/ 416 h 712"/>
                    <a:gd name="T46" fmla="*/ 94 w 1321"/>
                    <a:gd name="T47" fmla="*/ 408 h 712"/>
                    <a:gd name="T48" fmla="*/ 63 w 1321"/>
                    <a:gd name="T49" fmla="*/ 396 h 712"/>
                    <a:gd name="T50" fmla="*/ 35 w 1321"/>
                    <a:gd name="T51" fmla="*/ 382 h 712"/>
                    <a:gd name="T52" fmla="*/ 18 w 1321"/>
                    <a:gd name="T53" fmla="*/ 366 h 712"/>
                    <a:gd name="T54" fmla="*/ 6 w 1321"/>
                    <a:gd name="T55" fmla="*/ 348 h 712"/>
                    <a:gd name="T56" fmla="*/ 0 w 1321"/>
                    <a:gd name="T57" fmla="*/ 329 h 712"/>
                    <a:gd name="T58" fmla="*/ 0 w 1321"/>
                    <a:gd name="T59" fmla="*/ 327 h 712"/>
                    <a:gd name="T60" fmla="*/ 4 w 1321"/>
                    <a:gd name="T61" fmla="*/ 306 h 712"/>
                    <a:gd name="T62" fmla="*/ 16 w 1321"/>
                    <a:gd name="T63" fmla="*/ 280 h 712"/>
                    <a:gd name="T64" fmla="*/ 47 w 1321"/>
                    <a:gd name="T65" fmla="*/ 232 h 712"/>
                    <a:gd name="T66" fmla="*/ 86 w 1321"/>
                    <a:gd name="T67" fmla="*/ 188 h 712"/>
                    <a:gd name="T68" fmla="*/ 135 w 1321"/>
                    <a:gd name="T69" fmla="*/ 148 h 712"/>
                    <a:gd name="T70" fmla="*/ 188 w 1321"/>
                    <a:gd name="T71" fmla="*/ 111 h 712"/>
                    <a:gd name="T72" fmla="*/ 250 w 1321"/>
                    <a:gd name="T73" fmla="*/ 78 h 712"/>
                    <a:gd name="T74" fmla="*/ 317 w 1321"/>
                    <a:gd name="T75" fmla="*/ 52 h 712"/>
                    <a:gd name="T76" fmla="*/ 384 w 1321"/>
                    <a:gd name="T77" fmla="*/ 29 h 712"/>
                    <a:gd name="T78" fmla="*/ 461 w 1321"/>
                    <a:gd name="T79" fmla="*/ 13 h 712"/>
                    <a:gd name="T80" fmla="*/ 538 w 1321"/>
                    <a:gd name="T81" fmla="*/ 4 h 712"/>
                    <a:gd name="T82" fmla="*/ 618 w 1321"/>
                    <a:gd name="T83" fmla="*/ 0 h 712"/>
                    <a:gd name="T84" fmla="*/ 618 w 1321"/>
                    <a:gd name="T85" fmla="*/ 0 h 712"/>
                    <a:gd name="T86" fmla="*/ 703 w 1321"/>
                    <a:gd name="T87" fmla="*/ 4 h 712"/>
                    <a:gd name="T88" fmla="*/ 785 w 1321"/>
                    <a:gd name="T89" fmla="*/ 14 h 712"/>
                    <a:gd name="T90" fmla="*/ 863 w 1321"/>
                    <a:gd name="T91" fmla="*/ 33 h 712"/>
                    <a:gd name="T92" fmla="*/ 936 w 1321"/>
                    <a:gd name="T93" fmla="*/ 56 h 712"/>
                    <a:gd name="T94" fmla="*/ 1003 w 1321"/>
                    <a:gd name="T95" fmla="*/ 86 h 712"/>
                    <a:gd name="T96" fmla="*/ 1064 w 1321"/>
                    <a:gd name="T97" fmla="*/ 122 h 712"/>
                    <a:gd name="T98" fmla="*/ 1119 w 1321"/>
                    <a:gd name="T99" fmla="*/ 161 h 712"/>
                    <a:gd name="T100" fmla="*/ 1166 w 1321"/>
                    <a:gd name="T101" fmla="*/ 204 h 712"/>
                    <a:gd name="T102" fmla="*/ 1205 w 1321"/>
                    <a:gd name="T103" fmla="*/ 252 h 712"/>
                    <a:gd name="T104" fmla="*/ 1205 w 1321"/>
                    <a:gd name="T105" fmla="*/ 252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rgbClr val="FF99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BBF6EE"/>
                      </a:solidFill>
                      <a:prstDash val="solid"/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5" name="Text Box 55"/>
              <p:cNvSpPr txBox="1">
                <a:spLocks noChangeArrowheads="1"/>
              </p:cNvSpPr>
              <p:nvPr/>
            </p:nvSpPr>
            <p:spPr bwMode="gray">
              <a:xfrm>
                <a:off x="1675" y="2020"/>
                <a:ext cx="76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endParaRPr lang="en-US" sz="24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3" name="Rectangle 56"/>
            <p:cNvSpPr>
              <a:spLocks noChangeArrowheads="1"/>
            </p:cNvSpPr>
            <p:nvPr/>
          </p:nvSpPr>
          <p:spPr bwMode="auto">
            <a:xfrm>
              <a:off x="1386" y="559"/>
              <a:ext cx="275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 dirty="0" err="1"/>
                <a:t>Thư</a:t>
              </a:r>
              <a:r>
                <a:rPr lang="en-US" sz="3200" b="1" dirty="0"/>
                <a:t> </a:t>
              </a:r>
              <a:r>
                <a:rPr lang="en-US" sz="3200" b="1" dirty="0" err="1"/>
                <a:t>viện</a:t>
              </a:r>
              <a:r>
                <a:rPr lang="en-US" sz="3200" b="1" dirty="0"/>
                <a:t> ĐHSP </a:t>
              </a:r>
              <a:r>
                <a:rPr lang="en-US" sz="3200" b="1" dirty="0" err="1"/>
                <a:t>Hà</a:t>
              </a:r>
              <a:r>
                <a:rPr lang="en-US" sz="3200" b="1" dirty="0"/>
                <a:t> </a:t>
              </a:r>
              <a:r>
                <a:rPr lang="en-US" sz="3200" b="1" dirty="0" err="1"/>
                <a:t>Nội</a:t>
              </a:r>
              <a:r>
                <a:rPr lang="en-US" sz="3200" b="1" dirty="0"/>
                <a:t> 2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0" y="1981200"/>
            <a:ext cx="3051443" cy="3029997"/>
          </a:xfrm>
          <a:prstGeom prst="rect">
            <a:avLst/>
          </a:prstGeom>
        </p:spPr>
      </p:pic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505200" y="5013294"/>
            <a:ext cx="3024539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90000"/>
              </a:lnSpc>
              <a:buNone/>
            </a:pPr>
            <a:r>
              <a:rPr lang="en-US" sz="2000" smtClean="0">
                <a:latin typeface="Arial" charset="0"/>
              </a:rPr>
              <a:t>Fanpage</a:t>
            </a:r>
            <a:r>
              <a:rPr lang="en-US" sz="2000" dirty="0" smtClean="0">
                <a:latin typeface="Arial" charset="0"/>
              </a:rPr>
              <a:t> </a:t>
            </a:r>
            <a:r>
              <a:rPr lang="en-US" sz="2000" dirty="0" err="1" smtClean="0">
                <a:latin typeface="Arial" charset="0"/>
              </a:rPr>
              <a:t>facebook</a:t>
            </a:r>
            <a:endParaRPr lang="en-US" sz="2000" baseline="3000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theme1.xml><?xml version="1.0" encoding="utf-8"?>
<a:theme xmlns:a="http://schemas.openxmlformats.org/drawingml/2006/main" name="template">
  <a:themeElements>
    <a:clrScheme name="template 4">
      <a:dk1>
        <a:srgbClr val="4D4D4D"/>
      </a:dk1>
      <a:lt1>
        <a:srgbClr val="FFFFFF"/>
      </a:lt1>
      <a:dk2>
        <a:srgbClr val="000000"/>
      </a:dk2>
      <a:lt2>
        <a:srgbClr val="9B6902"/>
      </a:lt2>
      <a:accent1>
        <a:srgbClr val="C75E00"/>
      </a:accent1>
      <a:accent2>
        <a:srgbClr val="FED416"/>
      </a:accent2>
      <a:accent3>
        <a:srgbClr val="FFFFFF"/>
      </a:accent3>
      <a:accent4>
        <a:srgbClr val="404040"/>
      </a:accent4>
      <a:accent5>
        <a:srgbClr val="E0B6AA"/>
      </a:accent5>
      <a:accent6>
        <a:srgbClr val="E6C013"/>
      </a:accent6>
      <a:hlink>
        <a:srgbClr val="EE6600"/>
      </a:hlink>
      <a:folHlink>
        <a:srgbClr val="EAEAEA"/>
      </a:folHlink>
    </a:clrScheme>
    <a:fontScheme name="template">
      <a:majorFont>
        <a:latin typeface="Bell Gothic Std Black"/>
        <a:ea typeface=""/>
        <a:cs typeface=""/>
      </a:majorFont>
      <a:minorFont>
        <a:latin typeface="Bell Gothic Std Black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template 1">
        <a:dk1>
          <a:srgbClr val="4D4D4D"/>
        </a:dk1>
        <a:lt1>
          <a:srgbClr val="FFFFFF"/>
        </a:lt1>
        <a:dk2>
          <a:srgbClr val="000000"/>
        </a:dk2>
        <a:lt2>
          <a:srgbClr val="D5E1F3"/>
        </a:lt2>
        <a:accent1>
          <a:srgbClr val="BC4417"/>
        </a:accent1>
        <a:accent2>
          <a:srgbClr val="CF9C1C"/>
        </a:accent2>
        <a:accent3>
          <a:srgbClr val="FFFFFF"/>
        </a:accent3>
        <a:accent4>
          <a:srgbClr val="404040"/>
        </a:accent4>
        <a:accent5>
          <a:srgbClr val="DAB0AB"/>
        </a:accent5>
        <a:accent6>
          <a:srgbClr val="BB8D18"/>
        </a:accent6>
        <a:hlink>
          <a:srgbClr val="E8C97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4D4D4D"/>
        </a:dk1>
        <a:lt1>
          <a:srgbClr val="FFFFFF"/>
        </a:lt1>
        <a:dk2>
          <a:srgbClr val="000000"/>
        </a:dk2>
        <a:lt2>
          <a:srgbClr val="986615"/>
        </a:lt2>
        <a:accent1>
          <a:srgbClr val="BF4413"/>
        </a:accent1>
        <a:accent2>
          <a:srgbClr val="FFAB21"/>
        </a:accent2>
        <a:accent3>
          <a:srgbClr val="FFFFFF"/>
        </a:accent3>
        <a:accent4>
          <a:srgbClr val="404040"/>
        </a:accent4>
        <a:accent5>
          <a:srgbClr val="DCB0AA"/>
        </a:accent5>
        <a:accent6>
          <a:srgbClr val="E79B1D"/>
        </a:accent6>
        <a:hlink>
          <a:srgbClr val="C5A37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4A1B17"/>
        </a:lt2>
        <a:accent1>
          <a:srgbClr val="C66C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DFBAAA"/>
        </a:accent5>
        <a:accent6>
          <a:srgbClr val="E6C013"/>
        </a:accent6>
        <a:hlink>
          <a:srgbClr val="FFDE93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000000"/>
        </a:dk2>
        <a:lt2>
          <a:srgbClr val="9B6902"/>
        </a:lt2>
        <a:accent1>
          <a:srgbClr val="C75E00"/>
        </a:accent1>
        <a:accent2>
          <a:srgbClr val="FED416"/>
        </a:accent2>
        <a:accent3>
          <a:srgbClr val="FFFFFF"/>
        </a:accent3>
        <a:accent4>
          <a:srgbClr val="404040"/>
        </a:accent4>
        <a:accent5>
          <a:srgbClr val="E0B6AA"/>
        </a:accent5>
        <a:accent6>
          <a:srgbClr val="E6C013"/>
        </a:accent6>
        <a:hlink>
          <a:srgbClr val="EE6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570301"/>
        </a:lt2>
        <a:accent1>
          <a:srgbClr val="D37E00"/>
        </a:accent1>
        <a:accent2>
          <a:srgbClr val="F5CB03"/>
        </a:accent2>
        <a:accent3>
          <a:srgbClr val="FFFFFF"/>
        </a:accent3>
        <a:accent4>
          <a:srgbClr val="404040"/>
        </a:accent4>
        <a:accent5>
          <a:srgbClr val="E6C0AA"/>
        </a:accent5>
        <a:accent6>
          <a:srgbClr val="DEB802"/>
        </a:accent6>
        <a:hlink>
          <a:srgbClr val="D860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713C0C"/>
        </a:lt2>
        <a:accent1>
          <a:srgbClr val="E4B058"/>
        </a:accent1>
        <a:accent2>
          <a:srgbClr val="FDD912"/>
        </a:accent2>
        <a:accent3>
          <a:srgbClr val="FFFFFF"/>
        </a:accent3>
        <a:accent4>
          <a:srgbClr val="404040"/>
        </a:accent4>
        <a:accent5>
          <a:srgbClr val="EFD4B4"/>
        </a:accent5>
        <a:accent6>
          <a:srgbClr val="E5C40F"/>
        </a:accent6>
        <a:hlink>
          <a:srgbClr val="E063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953900"/>
        </a:lt2>
        <a:accent1>
          <a:srgbClr val="B65300"/>
        </a:accent1>
        <a:accent2>
          <a:srgbClr val="CE6A00"/>
        </a:accent2>
        <a:accent3>
          <a:srgbClr val="FFFFFF"/>
        </a:accent3>
        <a:accent4>
          <a:srgbClr val="404040"/>
        </a:accent4>
        <a:accent5>
          <a:srgbClr val="D7B3AA"/>
        </a:accent5>
        <a:accent6>
          <a:srgbClr val="BA5F00"/>
        </a:accent6>
        <a:hlink>
          <a:srgbClr val="F0A806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D87200"/>
        </a:lt2>
        <a:accent1>
          <a:srgbClr val="E29B07"/>
        </a:accent1>
        <a:accent2>
          <a:srgbClr val="EDBF03"/>
        </a:accent2>
        <a:accent3>
          <a:srgbClr val="FFFFFF"/>
        </a:accent3>
        <a:accent4>
          <a:srgbClr val="404040"/>
        </a:accent4>
        <a:accent5>
          <a:srgbClr val="EECBAA"/>
        </a:accent5>
        <a:accent6>
          <a:srgbClr val="D7AD02"/>
        </a:accent6>
        <a:hlink>
          <a:srgbClr val="7CA43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D24D06"/>
        </a:lt2>
        <a:accent1>
          <a:srgbClr val="E59709"/>
        </a:accent1>
        <a:accent2>
          <a:srgbClr val="E9AC24"/>
        </a:accent2>
        <a:accent3>
          <a:srgbClr val="FFFFFF"/>
        </a:accent3>
        <a:accent4>
          <a:srgbClr val="404040"/>
        </a:accent4>
        <a:accent5>
          <a:srgbClr val="F0C9AA"/>
        </a:accent5>
        <a:accent6>
          <a:srgbClr val="D39B20"/>
        </a:accent6>
        <a:hlink>
          <a:srgbClr val="F7B80B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4D4D4D"/>
        </a:dk1>
        <a:lt1>
          <a:srgbClr val="FFFFFF"/>
        </a:lt1>
        <a:dk2>
          <a:srgbClr val="000000"/>
        </a:dk2>
        <a:lt2>
          <a:srgbClr val="CD5003"/>
        </a:lt2>
        <a:accent1>
          <a:srgbClr val="419DCF"/>
        </a:accent1>
        <a:accent2>
          <a:srgbClr val="BC1F1F"/>
        </a:accent2>
        <a:accent3>
          <a:srgbClr val="FFFFFF"/>
        </a:accent3>
        <a:accent4>
          <a:srgbClr val="404040"/>
        </a:accent4>
        <a:accent5>
          <a:srgbClr val="B0CCE4"/>
        </a:accent5>
        <a:accent6>
          <a:srgbClr val="AA1B1B"/>
        </a:accent6>
        <a:hlink>
          <a:srgbClr val="FFE42F"/>
        </a:hlink>
        <a:folHlink>
          <a:srgbClr val="FFE6C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4D4D4D"/>
        </a:dk1>
        <a:lt1>
          <a:srgbClr val="FFFFFF"/>
        </a:lt1>
        <a:dk2>
          <a:srgbClr val="000000"/>
        </a:dk2>
        <a:lt2>
          <a:srgbClr val="DF2905"/>
        </a:lt2>
        <a:accent1>
          <a:srgbClr val="D05203"/>
        </a:accent1>
        <a:accent2>
          <a:srgbClr val="72A3E1"/>
        </a:accent2>
        <a:accent3>
          <a:srgbClr val="FFFFFF"/>
        </a:accent3>
        <a:accent4>
          <a:srgbClr val="404040"/>
        </a:accent4>
        <a:accent5>
          <a:srgbClr val="E4B3AA"/>
        </a:accent5>
        <a:accent6>
          <a:srgbClr val="6793CC"/>
        </a:accent6>
        <a:hlink>
          <a:srgbClr val="F3A105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Bell Gothic Std Black"/>
        <a:ea typeface=""/>
        <a:cs typeface=""/>
      </a:majorFont>
      <a:minorFont>
        <a:latin typeface="Bell Gothic Std Black"/>
        <a:ea typeface=""/>
        <a:cs typeface="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hủ đề củ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hủ đề của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ăn phòng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ăn phòng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2187</TotalTime>
  <Words>1498</Words>
  <Application>Microsoft Office PowerPoint</Application>
  <PresentationFormat>On-screen Show (4:3)</PresentationFormat>
  <Paragraphs>258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Arial</vt:lpstr>
      <vt:lpstr>Bell Gothic Std Black</vt:lpstr>
      <vt:lpstr>Calibri</vt:lpstr>
      <vt:lpstr>Times New Roman</vt:lpstr>
      <vt:lpstr>Verdana</vt:lpstr>
      <vt:lpstr>template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tra cứu tài liệu thư viện  trên Cổng Thông tin Thư viện và tìm kiếm tài liệu trên giá đối với kho tự chọn</vt:lpstr>
      <vt:lpstr>Hướng dẫn tra cứu tài liệu thư viện  trên Công Thông tin Thư viện</vt:lpstr>
      <vt:lpstr>PowerPoint Presentation</vt:lpstr>
      <vt:lpstr>Lưu ý các thông tin trên kết quả tìm</vt:lpstr>
      <vt:lpstr>Hướng dẫn tìm kiếm tài liệu trên giá đối với kho tự chọn</vt:lpstr>
      <vt:lpstr>Các phân lớp cơ bản của khung phân loại DDC</vt:lpstr>
      <vt:lpstr>Quy trình mượn/trả tài liệu</vt:lpstr>
      <vt:lpstr>Quy trình mượn/trả tài liệu phòng đọc kho tự chọn</vt:lpstr>
      <vt:lpstr>PowerPoint Presentation</vt:lpstr>
      <vt:lpstr>Các thông tin cần ghi trên phiếu yêu cầu</vt:lpstr>
      <vt:lpstr>Phương pháp truy cập Thư viện điện tử</vt:lpstr>
      <vt:lpstr>Bộ sưu tập số SP2</vt:lpstr>
      <vt:lpstr>Truy cập các CSDL trực tuyến theo các biểu tượng</vt:lpstr>
      <vt:lpstr>Bộ CSDL của Liên hợp TVVN</vt:lpstr>
      <vt:lpstr>CSDL STD</vt:lpstr>
      <vt:lpstr>Kết quả tìm kiếm</vt:lpstr>
      <vt:lpstr>KQNC</vt:lpstr>
      <vt:lpstr>Proquest Central</vt:lpstr>
      <vt:lpstr>Credo References</vt:lpstr>
      <vt:lpstr>MathScinet</vt:lpstr>
      <vt:lpstr>Một số điểm lưu ý khi đến và sử dụng các dịch vụ của Thư viện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trình bày của PowerPoint</dc:title>
  <dc:creator>Carcassonno</dc:creator>
  <cp:lastModifiedBy>TTTH</cp:lastModifiedBy>
  <cp:revision>117</cp:revision>
  <dcterms:created xsi:type="dcterms:W3CDTF">2013-04-25T19:12:02Z</dcterms:created>
  <dcterms:modified xsi:type="dcterms:W3CDTF">2024-09-04T03:24:54Z</dcterms:modified>
</cp:coreProperties>
</file>