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png" ContentType="image/png"/>
  <Override PartName="/docProps/app.xml" ContentType="application/vnd.openxmlformats-officedocument.extended-properties+xml"/>
  <Override PartName="/docProps/core.xml" ContentType="application/vnd.openxmlformats-package.core-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19.12-->
<p:presentation xmlns:r="http://schemas.openxmlformats.org/officeDocument/2006/relationships" xmlns:a="http://schemas.openxmlformats.org/drawingml/2006/main" xmlns:p="http://schemas.openxmlformats.org/presentationml/2006/main" saveSubsetFonts="1">
  <p:sldMasterIdLst>
    <p:sldMasterId id="2147483648" r:id="rId1"/>
    <p:sldMasterId id="2147483974" r:id="rId2"/>
  </p:sldMasterIdLst>
  <p:notesMasterIdLst>
    <p:notesMasterId r:id="rId3"/>
  </p:notesMasterIdLst>
  <p:handoutMasterIdLst>
    <p:handoutMasterId r:id="rId4"/>
  </p:handoutMasterIdLst>
  <p:sldIdLst>
    <p:sldId id="256" r:id="rId5"/>
    <p:sldId id="257" r:id="rId6"/>
    <p:sldId id="375" r:id="rId7"/>
    <p:sldId id="307" r:id="rId8"/>
    <p:sldId id="373" r:id="rId9"/>
    <p:sldId id="310" r:id="rId10"/>
    <p:sldId id="352" r:id="rId11"/>
    <p:sldId id="357" r:id="rId12"/>
    <p:sldId id="363" r:id="rId13"/>
    <p:sldId id="354" r:id="rId14"/>
    <p:sldId id="377" r:id="rId15"/>
    <p:sldId id="355" r:id="rId16"/>
    <p:sldId id="378" r:id="rId17"/>
    <p:sldId id="379" r:id="rId18"/>
    <p:sldId id="322" r:id="rId19"/>
    <p:sldId id="326" r:id="rId20"/>
    <p:sldId id="327" r:id="rId21"/>
    <p:sldId id="329" r:id="rId22"/>
    <p:sldId id="330" r:id="rId23"/>
    <p:sldId id="331" r:id="rId24"/>
    <p:sldId id="332" r:id="rId25"/>
    <p:sldId id="333" r:id="rId26"/>
    <p:sldId id="359" r:id="rId27"/>
    <p:sldId id="335" r:id="rId28"/>
    <p:sldId id="337" r:id="rId29"/>
    <p:sldId id="360" r:id="rId30"/>
    <p:sldId id="362" r:id="rId31"/>
    <p:sldId id="366" r:id="rId32"/>
    <p:sldId id="367" r:id="rId33"/>
    <p:sldId id="368" r:id="rId34"/>
    <p:sldId id="369" r:id="rId35"/>
    <p:sldId id="370" r:id="rId36"/>
    <p:sldId id="340" r:id="rId37"/>
    <p:sldId id="342" r:id="rId38"/>
    <p:sldId id="343" r:id="rId39"/>
    <p:sldId id="344" r:id="rId40"/>
    <p:sldId id="345" r:id="rId41"/>
    <p:sldId id="346" r:id="rId42"/>
    <p:sldId id="347" r:id="rId43"/>
    <p:sldId id="348" r:id="rId44"/>
    <p:sldId id="349" r:id="rId45"/>
    <p:sldId id="351" r:id="rId46"/>
    <p:sldId id="376" r:id="rId47"/>
    <p:sldId id="341" r:id="rId48"/>
  </p:sldIdLst>
  <p:sldSz cx="9144000" cy="6858000" type="screen4x3"/>
  <p:notesSz cx="7102475" cy="8991600"/>
  <p:custDataLst>
    <p:tags r:id="rId49"/>
  </p:custDataLst>
  <p:defaultTextStyle>
    <a:defPPr>
      <a:defRPr lang="en-US"/>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6699"/>
    <a:srgbClr val="009900"/>
    <a:srgbClr val="008A00"/>
    <a:srgbClr val="D2E2A6"/>
    <a:srgbClr val="F9BF8B"/>
    <a:srgbClr val="F14343"/>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88312" autoAdjust="0"/>
  </p:normalViewPr>
  <p:slideViewPr>
    <p:cSldViewPr>
      <p:cViewPr varScale="1">
        <p:scale>
          <a:sx n="101" d="100"/>
          <a:sy n="101" d="100"/>
        </p:scale>
        <p:origin x="1878"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 d="100"/>
          <a:sy n="1" d="100"/>
        </p:scale>
        <p:origin x="0" y="0"/>
      </p:cViewPr>
    </p:cSldViewPr>
  </p:notesViewPr>
  <p:gridSpacing cx="76200" cy="7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tags" Target="tags/tag1.xml" /><Relationship Id="rId5" Type="http://schemas.openxmlformats.org/officeDocument/2006/relationships/slide" Target="slides/slide1.xml" /><Relationship Id="rId50" Type="http://schemas.openxmlformats.org/officeDocument/2006/relationships/presProps" Target="presProps.xml" /><Relationship Id="rId51" Type="http://schemas.openxmlformats.org/officeDocument/2006/relationships/viewProps" Target="viewProps.xml" /><Relationship Id="rId52" Type="http://schemas.openxmlformats.org/officeDocument/2006/relationships/theme" Target="theme/theme1.xml" /><Relationship Id="rId53" Type="http://schemas.openxmlformats.org/officeDocument/2006/relationships/tableStyles" Target="tableStyles.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2.jpeg"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87042" name="Rectangle 2">
            <a:extLst>
              <a:ext uri="{FF2B5EF4-FFF2-40B4-BE49-F238E27FC236}">
                <a16:creationId xmlns:a16="http://schemas.microsoft.com/office/drawing/2014/main" id="{5F3DA7F1-2AE3-43E7-A8E7-BD8887C6B7CD}"/>
              </a:ext>
            </a:extLst>
          </p:cNvPr>
          <p:cNvSpPr>
            <a:spLocks noGrp="1" noChangeArrowheads="1"/>
          </p:cNvSpPr>
          <p:nvPr>
            <p:ph type="hdr" sz="quarter"/>
          </p:nvPr>
        </p:nvSpPr>
        <p:spPr bwMode="auto">
          <a:xfrm>
            <a:off x="0" y="0"/>
            <a:ext cx="3078163" cy="449263"/>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eaLnBrk="1" hangingPunct="1">
              <a:defRPr sz="1200">
                <a:latin typeface="Arial"/>
                <a:cs typeface="+mn-cs"/>
              </a:defRPr>
            </a:lvl1pPr>
          </a:lstStyle>
          <a:p>
            <a:pPr>
              <a:defRPr/>
            </a:pPr>
            <a:endParaRPr lang="en-US"/>
          </a:p>
        </p:txBody>
      </p:sp>
      <p:sp>
        <p:nvSpPr>
          <p:cNvPr id="87043" name="Rectangle 3">
            <a:extLst>
              <a:ext uri="{FF2B5EF4-FFF2-40B4-BE49-F238E27FC236}">
                <a16:creationId xmlns:a16="http://schemas.microsoft.com/office/drawing/2014/main" id="{52A09F1D-E90C-4412-8B2A-0D1891DF5155}"/>
              </a:ext>
            </a:extLst>
          </p:cNvPr>
          <p:cNvSpPr>
            <a:spLocks noGrp="1" noChangeArrowheads="1"/>
          </p:cNvSpPr>
          <p:nvPr>
            <p:ph type="dt" sz="quarter" idx="1"/>
          </p:nvPr>
        </p:nvSpPr>
        <p:spPr bwMode="auto">
          <a:xfrm>
            <a:off x="4022725" y="0"/>
            <a:ext cx="3078163" cy="449263"/>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r" eaLnBrk="1" hangingPunct="1">
              <a:defRPr sz="1200">
                <a:latin typeface="Arial"/>
                <a:cs typeface="+mn-cs"/>
              </a:defRPr>
            </a:lvl1pPr>
          </a:lstStyle>
          <a:p>
            <a:pPr>
              <a:defRPr/>
            </a:pPr>
            <a:endParaRPr lang="en-US"/>
          </a:p>
        </p:txBody>
      </p:sp>
      <p:sp>
        <p:nvSpPr>
          <p:cNvPr id="87044" name="Rectangle 4">
            <a:extLst>
              <a:ext uri="{FF2B5EF4-FFF2-40B4-BE49-F238E27FC236}">
                <a16:creationId xmlns:a16="http://schemas.microsoft.com/office/drawing/2014/main" id="{32B367A5-09E7-4D93-A574-8CED9FA457E5}"/>
              </a:ext>
            </a:extLst>
          </p:cNvPr>
          <p:cNvSpPr>
            <a:spLocks noGrp="1" noChangeArrowheads="1"/>
          </p:cNvSpPr>
          <p:nvPr>
            <p:ph type="ftr" sz="quarter" idx="2"/>
          </p:nvPr>
        </p:nvSpPr>
        <p:spPr bwMode="auto">
          <a:xfrm>
            <a:off x="0" y="8540750"/>
            <a:ext cx="3078163" cy="449263"/>
          </a:xfrm>
          <a:prstGeom prst="rect">
            <a:avLst/>
          </a:prstGeom>
          <a:noFill/>
          <a:ln w="9525">
            <a:noFill/>
            <a:miter lim="800000"/>
          </a:ln>
          <a:effectLst/>
        </p:spPr>
        <p:txBody>
          <a:bodyPr vert="horz" wrap="square" lIns="91440" tIns="45720" rIns="91440" bIns="45720" numCol="1" anchor="b" anchorCtr="0" compatLnSpc="1">
            <a:prstTxWarp prst="textNoShape">
              <a:avLst/>
            </a:prstTxWarp>
          </a:bodyPr>
          <a:lstStyle>
            <a:lvl1pPr eaLnBrk="1" hangingPunct="1">
              <a:defRPr sz="1200">
                <a:latin typeface="Arial"/>
                <a:cs typeface="+mn-cs"/>
              </a:defRPr>
            </a:lvl1pPr>
          </a:lstStyle>
          <a:p>
            <a:pPr>
              <a:defRPr/>
            </a:pPr>
            <a:endParaRPr lang="en-US"/>
          </a:p>
        </p:txBody>
      </p:sp>
      <p:sp>
        <p:nvSpPr>
          <p:cNvPr id="87045" name="Rectangle 5">
            <a:extLst>
              <a:ext uri="{FF2B5EF4-FFF2-40B4-BE49-F238E27FC236}">
                <a16:creationId xmlns:a16="http://schemas.microsoft.com/office/drawing/2014/main" id="{F47125D7-5A19-4E02-8BC3-DA31FEF7998E}"/>
              </a:ext>
            </a:extLst>
          </p:cNvPr>
          <p:cNvSpPr>
            <a:spLocks noGrp="1" noChangeArrowheads="1"/>
          </p:cNvSpPr>
          <p:nvPr>
            <p:ph type="sldNum" sz="quarter" idx="3"/>
          </p:nvPr>
        </p:nvSpPr>
        <p:spPr bwMode="auto">
          <a:xfrm>
            <a:off x="4022725" y="8540750"/>
            <a:ext cx="3078163" cy="449263"/>
          </a:xfrm>
          <a:prstGeom prst="rect">
            <a:avLst/>
          </a:prstGeom>
          <a:noFill/>
          <a:ln w="9525">
            <a:noFill/>
            <a:miter lim="800000"/>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76516735-CCD0-4C81-87DB-07B1C82179A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Header Placeholder 1">
            <a:extLst>
              <a:ext uri="{FF2B5EF4-FFF2-40B4-BE49-F238E27FC236}">
                <a16:creationId xmlns:a16="http://schemas.microsoft.com/office/drawing/2014/main" id="{ACFFBF45-F0A3-4066-97FE-575CBDEFBCF2}"/>
              </a:ext>
            </a:extLst>
          </p:cNvPr>
          <p:cNvSpPr>
            <a:spLocks noGrp="1"/>
          </p:cNvSpPr>
          <p:nvPr>
            <p:ph type="hdr" sz="quarter"/>
          </p:nvPr>
        </p:nvSpPr>
        <p:spPr>
          <a:xfrm>
            <a:off x="0" y="0"/>
            <a:ext cx="3078163" cy="450850"/>
          </a:xfrm>
          <a:prstGeom prst="rect">
            <a:avLst/>
          </a:prstGeom>
        </p:spPr>
        <p:txBody>
          <a:bodyPr vert="horz" lIns="91440" tIns="45720" rIns="91440" bIns="45720" rtlCol="0"/>
          <a:lstStyle>
            <a:lvl1pPr algn="l" eaLnBrk="1" hangingPunct="1">
              <a:defRPr sz="1200">
                <a:latin typeface="Arial" pitchFamily="34" charset="0"/>
                <a:cs typeface="Arial" pitchFamily="34" charset="0"/>
              </a:defRPr>
            </a:lvl1pPr>
          </a:lstStyle>
          <a:p>
            <a:pPr>
              <a:defRPr/>
            </a:pPr>
            <a:endParaRPr lang="en-US"/>
          </a:p>
        </p:txBody>
      </p:sp>
      <p:sp>
        <p:nvSpPr>
          <p:cNvPr id="3" name="Date Placeholder 2">
            <a:extLst>
              <a:ext uri="{FF2B5EF4-FFF2-40B4-BE49-F238E27FC236}">
                <a16:creationId xmlns:a16="http://schemas.microsoft.com/office/drawing/2014/main" id="{59ABF12D-B65E-483C-BD71-B26315FDC55C}"/>
              </a:ext>
            </a:extLst>
          </p:cNvPr>
          <p:cNvSpPr>
            <a:spLocks noGrp="1"/>
          </p:cNvSpPr>
          <p:nvPr>
            <p:ph type="dt" idx="1"/>
          </p:nvPr>
        </p:nvSpPr>
        <p:spPr>
          <a:xfrm>
            <a:off x="4022725" y="0"/>
            <a:ext cx="3078163" cy="450850"/>
          </a:xfrm>
          <a:prstGeom prst="rect">
            <a:avLst/>
          </a:prstGeom>
        </p:spPr>
        <p:txBody>
          <a:bodyPr vert="horz" lIns="91440" tIns="45720" rIns="91440" bIns="45720" rtlCol="0"/>
          <a:lstStyle>
            <a:lvl1pPr algn="r" eaLnBrk="1" hangingPunct="1">
              <a:defRPr sz="1200">
                <a:latin typeface="Arial" pitchFamily="34" charset="0"/>
                <a:cs typeface="Arial" pitchFamily="34" charset="0"/>
              </a:defRPr>
            </a:lvl1pPr>
          </a:lstStyle>
          <a:p>
            <a:pPr>
              <a:defRPr/>
            </a:pPr>
            <a:fld id="{E332E45B-6B4D-44D0-8D65-17437B41A013}" type="datetimeFigureOut">
              <a:rPr lang="en-US"/>
              <a:pPr>
                <a:defRPr/>
              </a:pPr>
              <a:t>9/26/2024</a:t>
            </a:fld>
            <a:endParaRPr lang="en-US"/>
          </a:p>
        </p:txBody>
      </p:sp>
      <p:sp>
        <p:nvSpPr>
          <p:cNvPr id="4" name="Slide Image Placeholder 3">
            <a:extLst>
              <a:ext uri="{FF2B5EF4-FFF2-40B4-BE49-F238E27FC236}">
                <a16:creationId xmlns:a16="http://schemas.microsoft.com/office/drawing/2014/main" id="{33991F11-9033-4DE1-9F03-CDD0115E7C2B}"/>
              </a:ext>
            </a:extLst>
          </p:cNvPr>
          <p:cNvSpPr>
            <a:spLocks noGrp="1" noRot="1" noChangeAspect="1"/>
          </p:cNvSpPr>
          <p:nvPr>
            <p:ph type="sldImg" idx="2"/>
          </p:nvPr>
        </p:nvSpPr>
        <p:spPr>
          <a:xfrm>
            <a:off x="1527175" y="1123950"/>
            <a:ext cx="4048125" cy="3035300"/>
          </a:xfrm>
          <a:prstGeom prst="rect">
            <a:avLst/>
          </a:prstGeom>
          <a:noFill/>
          <a:ln w="12700">
            <a:solidFill>
              <a:prstClr val="black"/>
            </a:solidFill>
          </a:ln>
        </p:spPr>
      </p:sp>
      <p:sp>
        <p:nvSpPr>
          <p:cNvPr id="5" name="Notes Placeholder 4">
            <a:extLst>
              <a:ext uri="{FF2B5EF4-FFF2-40B4-BE49-F238E27FC236}">
                <a16:creationId xmlns:a16="http://schemas.microsoft.com/office/drawing/2014/main" id="{84A16C0D-84F2-4726-BB68-FA1DDA762007}"/>
              </a:ext>
            </a:extLst>
          </p:cNvPr>
          <p:cNvSpPr>
            <a:spLocks noGrp="1"/>
          </p:cNvSpPr>
          <p:nvPr>
            <p:ph type="body" sz="quarter" idx="3"/>
          </p:nvPr>
        </p:nvSpPr>
        <p:spPr>
          <a:xfrm>
            <a:off x="709613" y="4327525"/>
            <a:ext cx="5683250" cy="3540125"/>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AF97F9F4-D1C5-4174-AC1D-529FA1357C62}"/>
              </a:ext>
            </a:extLst>
          </p:cNvPr>
          <p:cNvSpPr>
            <a:spLocks noGrp="1"/>
          </p:cNvSpPr>
          <p:nvPr>
            <p:ph type="ftr" sz="quarter" idx="4"/>
          </p:nvPr>
        </p:nvSpPr>
        <p:spPr>
          <a:xfrm>
            <a:off x="0" y="8540750"/>
            <a:ext cx="3078163" cy="450850"/>
          </a:xfrm>
          <a:prstGeom prst="rect">
            <a:avLst/>
          </a:prstGeom>
        </p:spPr>
        <p:txBody>
          <a:bodyPr vert="horz" lIns="91440" tIns="45720" rIns="91440" bIns="45720" rtlCol="0" anchor="b"/>
          <a:lstStyle>
            <a:lvl1pPr algn="l" eaLnBrk="1" hangingPunct="1">
              <a:defRPr sz="1200">
                <a:latin typeface="Arial" pitchFamily="34" charset="0"/>
                <a:cs typeface="Arial" pitchFamily="34" charset="0"/>
              </a:defRPr>
            </a:lvl1pPr>
          </a:lstStyle>
          <a:p>
            <a:pPr>
              <a:defRPr/>
            </a:pPr>
            <a:endParaRPr lang="en-US"/>
          </a:p>
        </p:txBody>
      </p:sp>
      <p:sp>
        <p:nvSpPr>
          <p:cNvPr id="7" name="Slide Number Placeholder 6">
            <a:extLst>
              <a:ext uri="{FF2B5EF4-FFF2-40B4-BE49-F238E27FC236}">
                <a16:creationId xmlns:a16="http://schemas.microsoft.com/office/drawing/2014/main" id="{A6BA0747-51D0-4823-9CED-C2BA9A4211CB}"/>
              </a:ext>
            </a:extLst>
          </p:cNvPr>
          <p:cNvSpPr>
            <a:spLocks noGrp="1"/>
          </p:cNvSpPr>
          <p:nvPr>
            <p:ph type="sldNum" sz="quarter" idx="5"/>
          </p:nvPr>
        </p:nvSpPr>
        <p:spPr>
          <a:xfrm>
            <a:off x="4022725" y="8540750"/>
            <a:ext cx="3078163" cy="45085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FBAAE213-44B4-46E3-8999-19B55740977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35842" name="Slide Image Placeholder 1"/>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5844"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9D41A14A-A1E6-4757-970C-A5DB7BEFDA14}" type="slidenum">
              <a:rPr lang="en-US" altLang="en-US" smtClean="0"/>
              <a:t>6</a:t>
            </a:fld>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3789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F8FB5C6-AAA1-42A2-A4F0-26DA8E47629E}" type="slidenum">
              <a:rPr lang="en-US" altLang="en-US" smtClean="0"/>
              <a:t>7</a:t>
            </a:fld>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3993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348CD8D5-34E3-4551-B1E0-872603592C76}" type="slidenum">
              <a:rPr lang="en-US" altLang="en-US" smtClean="0"/>
              <a:t>8</a:t>
            </a:fld>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49154" name="Slide Image Placeholder 1"/>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9156"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5FD41821-A363-47B3-AB1D-849CEC3132ED}" type="slidenum">
              <a:rPr lang="en-US" altLang="en-US" smtClean="0"/>
              <a:t>16</a:t>
            </a:fld>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54274" name="Slide Image Placeholder 1"/>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54276"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8B4BD1EB-68CB-4181-8ADB-A389ED7D0E6D}" type="slidenum">
              <a:rPr lang="en-US" altLang="en-US" smtClean="0"/>
              <a:t>20</a:t>
            </a:fld>
            <a:endParaRPr lang="en-US" altLang="en-US" smtClean="0"/>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showMasterSp="0" type="title" preserve="1">
  <p:cSld name="Title Slide">
    <p:bg bwMode="gray">
      <p:bgPr>
        <a:blipFill dpi="0" rotWithShape="0">
          <a:blip r:embed="rId1">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xfrm>
      </p:grpSpPr>
      <p:sp>
        <p:nvSpPr>
          <p:cNvPr id="4" name="Text Box 14">
            <a:extLst>
              <a:ext uri="{FF2B5EF4-FFF2-40B4-BE49-F238E27FC236}">
                <a16:creationId xmlns:a16="http://schemas.microsoft.com/office/drawing/2014/main" id="{BCB2E8BE-6740-4041-A3AA-7EDAB8D938FE}"/>
              </a:ext>
            </a:extLst>
          </p:cNvPr>
          <p:cNvSpPr txBox="1">
            <a:spLocks noChangeArrowheads="1"/>
          </p:cNvSpPr>
          <p:nvPr/>
        </p:nvSpPr>
        <p:spPr bwMode="gray">
          <a:xfrm>
            <a:off x="4381500" y="6172200"/>
            <a:ext cx="1143000" cy="457200"/>
          </a:xfrm>
          <a:prstGeom prst="rect">
            <a:avLst/>
          </a:prstGeom>
          <a:noFill/>
          <a:ln>
            <a:noFill/>
          </a:ln>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defRPr/>
            </a:pPr>
            <a:r>
              <a:rPr lang="en-US" altLang="en-US" sz="2400" b="1" i="1"/>
              <a:t>LOGO</a:t>
            </a:r>
          </a:p>
        </p:txBody>
      </p:sp>
      <p:sp>
        <p:nvSpPr>
          <p:cNvPr id="3075" name="Rectangle 3"/>
          <p:cNvSpPr>
            <a:spLocks noGrp="1" noChangeArrowheads="1"/>
          </p:cNvSpPr>
          <p:nvPr>
            <p:ph type="subTitle" idx="1"/>
          </p:nvPr>
        </p:nvSpPr>
        <p:spPr>
          <a:xfrm>
            <a:off x="2667000" y="3657600"/>
            <a:ext cx="4876800" cy="304800"/>
          </a:xfrm>
        </p:spPr>
        <p:txBody>
          <a:bodyPr/>
          <a:lstStyle>
            <a:lvl1pPr marL="0" indent="0" algn="ctr">
              <a:buFont typeface="Wingdings" panose="05000000000000000000" pitchFamily="2" charset="2"/>
              <a:buNone/>
              <a:defRPr sz="1800"/>
            </a:lvl1pPr>
          </a:lstStyle>
          <a:p>
            <a:r>
              <a:rPr lang="en-US"/>
              <a:t>Click to edit Master subtitle style</a:t>
            </a:r>
          </a:p>
        </p:txBody>
      </p:sp>
      <p:sp>
        <p:nvSpPr>
          <p:cNvPr id="3074" name="Rectangle 2"/>
          <p:cNvSpPr>
            <a:spLocks noGrp="1" noChangeArrowheads="1"/>
          </p:cNvSpPr>
          <p:nvPr>
            <p:ph type="ctrTitle"/>
          </p:nvPr>
        </p:nvSpPr>
        <p:spPr>
          <a:xfrm>
            <a:off x="2743200" y="2438400"/>
            <a:ext cx="4800600" cy="1114425"/>
          </a:xfrm>
          <a:effectLst/>
        </p:spPr>
        <p:txBody>
          <a:bodyPr/>
          <a:lstStyle>
            <a:lvl1pPr algn="ctr">
              <a:defRPr sz="4400">
                <a:solidFill>
                  <a:schemeClr val="tx2"/>
                </a:solidFill>
              </a:defRPr>
            </a:lvl1pPr>
          </a:lstStyle>
          <a:p>
            <a:r>
              <a:rPr lang="en-US"/>
              <a:t>Click to edit Master title style</a:t>
            </a:r>
          </a:p>
        </p:txBody>
      </p:sp>
      <p:sp>
        <p:nvSpPr>
          <p:cNvPr id="5" name="Date Placeholder 4">
            <a:extLst>
              <a:ext uri="{FF2B5EF4-FFF2-40B4-BE49-F238E27FC236}">
                <a16:creationId xmlns:a16="http://schemas.microsoft.com/office/drawing/2014/main" id="{0803F1B4-5701-4D5F-B2E1-A575AA673E54}"/>
              </a:ext>
            </a:extLst>
          </p:cNvPr>
          <p:cNvSpPr>
            <a:spLocks noGrp="1" noChangeArrowheads="1"/>
          </p:cNvSpPr>
          <p:nvPr>
            <p:ph type="dt" sz="half" idx="10"/>
          </p:nvPr>
        </p:nvSpPr>
        <p:spPr>
          <a:xfrm>
            <a:off x="7467600" y="6448425"/>
            <a:ext cx="1219200" cy="244475"/>
          </a:xfrm>
        </p:spPr>
        <p:txBody>
          <a:bodyPr/>
          <a:lstStyle>
            <a:lvl1pPr algn="r">
              <a:defRPr sz="1200">
                <a:solidFill>
                  <a:schemeClr val="tx1"/>
                </a:solidFill>
              </a:defRPr>
            </a:lvl1pPr>
          </a:lstStyle>
          <a:p>
            <a:pPr>
              <a:defRPr/>
            </a:pPr>
            <a:endParaRPr lang="en-US"/>
          </a:p>
        </p:txBody>
      </p:sp>
      <p:sp>
        <p:nvSpPr>
          <p:cNvPr id="6" name="Footer Placeholder 5">
            <a:extLst>
              <a:ext uri="{FF2B5EF4-FFF2-40B4-BE49-F238E27FC236}">
                <a16:creationId xmlns:a16="http://schemas.microsoft.com/office/drawing/2014/main" id="{6190174D-FEF0-4154-8222-F747C43179A3}"/>
              </a:ext>
            </a:extLst>
          </p:cNvPr>
          <p:cNvSpPr>
            <a:spLocks noGrp="1" noChangeArrowheads="1"/>
          </p:cNvSpPr>
          <p:nvPr>
            <p:ph type="ftr" sz="quarter" idx="11"/>
          </p:nvPr>
        </p:nvSpPr>
        <p:spPr>
          <a:xfrm>
            <a:off x="2171700" y="6270625"/>
            <a:ext cx="2297113" cy="244475"/>
          </a:xfrm>
        </p:spPr>
        <p:txBody>
          <a:bodyPr/>
          <a:lstStyle>
            <a:lvl1pPr>
              <a:defRPr i="1">
                <a:solidFill>
                  <a:schemeClr val="tx1"/>
                </a:solidFill>
              </a:defRPr>
            </a:lvl1pPr>
          </a:lstStyle>
          <a:p>
            <a:pPr>
              <a:defRPr/>
            </a:pPr>
            <a:r>
              <a:rPr lang="en-US"/>
              <a:t>www.themegallery.com</a:t>
            </a:r>
          </a:p>
        </p:txBody>
      </p:sp>
      <p:sp>
        <p:nvSpPr>
          <p:cNvPr id="7" name="Slide Number Placeholder 6">
            <a:extLst>
              <a:ext uri="{FF2B5EF4-FFF2-40B4-BE49-F238E27FC236}">
                <a16:creationId xmlns:a16="http://schemas.microsoft.com/office/drawing/2014/main" id="{3F779352-19FA-4BD3-844E-4ED6E21FE2DA}"/>
              </a:ext>
            </a:extLst>
          </p:cNvPr>
          <p:cNvSpPr>
            <a:spLocks noGrp="1" noChangeArrowheads="1"/>
          </p:cNvSpPr>
          <p:nvPr>
            <p:ph type="sldNum" sz="quarter" idx="12"/>
          </p:nvPr>
        </p:nvSpPr>
        <p:spPr>
          <a:xfrm>
            <a:off x="381000" y="6461125"/>
            <a:ext cx="457200" cy="244475"/>
          </a:xfrm>
        </p:spPr>
        <p:txBody>
          <a:bodyPr/>
          <a:lstStyle>
            <a:lvl1pPr algn="l">
              <a:defRPr sz="1200">
                <a:solidFill>
                  <a:schemeClr val="tx1"/>
                </a:solidFill>
              </a:defRPr>
            </a:lvl1pPr>
          </a:lstStyle>
          <a:p>
            <a:pPr>
              <a:defRPr/>
            </a:pPr>
            <a:fld id="{BF082202-8766-4904-9109-4E3E7EF6A018}" type="slidenum">
              <a:rPr lang="en-US" altLang="en-US"/>
              <a:pPr>
                <a:defRPr/>
              </a:pPr>
              <a:t>‹#›</a:t>
            </a:fld>
            <a:endParaRPr lang="en-US" altLang="en-US"/>
          </a:p>
        </p:txBody>
      </p:sp>
    </p:spTree>
    <p:extLst>
      <p:ext uri="{BB962C8B-B14F-4D97-AF65-F5344CB8AC3E}">
        <p14:creationId xmlns:p14="http://schemas.microsoft.com/office/powerpoint/2010/main" val="2516330744"/>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type="tbl" preserve="1">
  <p:cSld name="Title and Table">
    <p:spTree>
      <p:nvGrpSpPr>
        <p:cNvPr id="1" name=""/>
        <p:cNvGrpSpPr/>
        <p:nvPr/>
      </p:nvGrpSpPr>
      <p:grpSpPr>
        <a:xfrm>
          <a:off x="0" y="0"/>
          <a:ext cx="0" cy="0"/>
        </a:xfrm>
      </p:grpSpPr>
      <p:sp>
        <p:nvSpPr>
          <p:cNvPr id="2" name="Title 1"/>
          <p:cNvSpPr>
            <a:spLocks noGrp="1"/>
          </p:cNvSpPr>
          <p:nvPr>
            <p:ph type="title"/>
          </p:nvPr>
        </p:nvSpPr>
        <p:spPr>
          <a:xfrm>
            <a:off x="2057400" y="704850"/>
            <a:ext cx="5638800" cy="487363"/>
          </a:xfrm>
        </p:spPr>
        <p:txBody>
          <a:bodyPr/>
          <a:lstStyle/>
          <a:p>
            <a:r>
              <a:rPr lang="en-US"/>
              <a:t>Click to edit Master title style</a:t>
            </a:r>
          </a:p>
        </p:txBody>
      </p:sp>
      <p:sp>
        <p:nvSpPr>
          <p:cNvPr id="3" name="Table Placeholder 2"/>
          <p:cNvSpPr>
            <a:spLocks noGrp="1"/>
          </p:cNvSpPr>
          <p:nvPr>
            <p:ph type="tbl" idx="1"/>
          </p:nvPr>
        </p:nvSpPr>
        <p:spPr>
          <a:xfrm>
            <a:off x="533400" y="1631950"/>
            <a:ext cx="8191500" cy="4692650"/>
          </a:xfrm>
        </p:spPr>
        <p:txBody>
          <a:bodyPr/>
          <a:lstStyle/>
          <a:p>
            <a:pPr lvl="0"/>
            <a:r>
              <a:rPr lang="en-US" noProof="0"/>
              <a:t>Click icon to add table</a:t>
            </a:r>
          </a:p>
        </p:txBody>
      </p:sp>
      <p:sp>
        <p:nvSpPr>
          <p:cNvPr id="4" name="Rectangle 5">
            <a:extLst>
              <a:ext uri="{FF2B5EF4-FFF2-40B4-BE49-F238E27FC236}">
                <a16:creationId xmlns:a16="http://schemas.microsoft.com/office/drawing/2014/main" id="{F5D67BDA-59D2-4059-8D54-C715450C3A77}"/>
              </a:ext>
            </a:extLst>
          </p:cNvPr>
          <p:cNvSpPr>
            <a:spLocks noGrp="1" noChangeArrowheads="1"/>
          </p:cNvSpPr>
          <p:nvPr>
            <p:ph type="ftr" sz="quarter" idx="10"/>
          </p:nvPr>
        </p:nvSpPr>
        <p:spPr/>
        <p:txBody>
          <a:bodyPr/>
          <a:lstStyle>
            <a:lvl1pPr>
              <a:defRPr/>
            </a:lvl1pPr>
          </a:lstStyle>
          <a:p>
            <a:pPr>
              <a:defRPr/>
            </a:pPr>
            <a:r>
              <a:rPr lang="en-US"/>
              <a:t>www.themegallery.com</a:t>
            </a:r>
          </a:p>
        </p:txBody>
      </p:sp>
      <p:sp>
        <p:nvSpPr>
          <p:cNvPr id="5" name="Rectangle 6">
            <a:extLst>
              <a:ext uri="{FF2B5EF4-FFF2-40B4-BE49-F238E27FC236}">
                <a16:creationId xmlns:a16="http://schemas.microsoft.com/office/drawing/2014/main" id="{FCDE4D9E-78A4-499A-891C-C74D766A79DE}"/>
              </a:ext>
            </a:extLst>
          </p:cNvPr>
          <p:cNvSpPr>
            <a:spLocks noGrp="1" noChangeArrowheads="1"/>
          </p:cNvSpPr>
          <p:nvPr>
            <p:ph type="sldNum" sz="quarter" idx="11"/>
          </p:nvPr>
        </p:nvSpPr>
        <p:spPr/>
        <p:txBody>
          <a:bodyPr/>
          <a:lstStyle>
            <a:lvl1pPr>
              <a:defRPr/>
            </a:lvl1pPr>
          </a:lstStyle>
          <a:p>
            <a:pPr>
              <a:defRPr/>
            </a:pPr>
            <a:fld id="{764B3454-25BB-493A-AB31-A7181568198B}" type="slidenum">
              <a:rPr lang="en-US" altLang="en-US"/>
              <a:pPr>
                <a:defRPr/>
              </a:pPr>
              <a:t>‹#›</a:t>
            </a:fld>
            <a:endParaRPr lang="en-US" altLang="en-US"/>
          </a:p>
        </p:txBody>
      </p:sp>
      <p:sp>
        <p:nvSpPr>
          <p:cNvPr id="6" name="Rectangle 4">
            <a:extLst>
              <a:ext uri="{FF2B5EF4-FFF2-40B4-BE49-F238E27FC236}">
                <a16:creationId xmlns:a16="http://schemas.microsoft.com/office/drawing/2014/main" id="{851848A1-E625-4B88-9BCD-27F2C5F27619}"/>
              </a:ext>
            </a:extLst>
          </p:cNvPr>
          <p:cNvSpPr>
            <a:spLocks noGrp="1" noChangeArrowheads="1"/>
          </p:cNvSpPr>
          <p:nvPr>
            <p:ph type="dt" sz="half" idx="12"/>
          </p:nvPr>
        </p:nvSpPr>
        <p:spPr/>
        <p:txBody>
          <a:bodyPr/>
          <a:lstStyle>
            <a:lvl1pPr>
              <a:defRPr/>
            </a:lvl1pPr>
          </a:lstStyle>
          <a:p>
            <a:pPr>
              <a:defRPr/>
            </a:pPr>
            <a:endParaRPr lang="en-US"/>
          </a:p>
        </p:txBody>
      </p:sp>
    </p:spTree>
    <p:extLst>
      <p:ext uri="{BB962C8B-B14F-4D97-AF65-F5344CB8AC3E}">
        <p14:creationId xmlns:p14="http://schemas.microsoft.com/office/powerpoint/2010/main" val="4069523081"/>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type="obj" preserve="1">
  <p:cSld name="Title and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a:extLst>
              <a:ext uri="{FF2B5EF4-FFF2-40B4-BE49-F238E27FC236}">
                <a16:creationId xmlns:a16="http://schemas.microsoft.com/office/drawing/2014/main" id="{85B93854-7D23-4396-A8C5-237CEF555FCA}"/>
              </a:ext>
            </a:extLst>
          </p:cNvPr>
          <p:cNvSpPr>
            <a:spLocks noGrp="1"/>
          </p:cNvSpPr>
          <p:nvPr>
            <p:ph type="dt" sz="half" idx="10"/>
          </p:nvPr>
        </p:nvSpPr>
        <p:spPr/>
        <p:txBody>
          <a:bodyPr/>
          <a:lstStyle>
            <a:lvl1pPr>
              <a:defRPr>
                <a:latin typeface="Arial" pitchFamily="34" charset="0"/>
                <a:cs typeface="Arial" pitchFamily="34" charset="0"/>
              </a:defRPr>
            </a:lvl1pPr>
          </a:lstStyle>
          <a:p>
            <a:pPr>
              <a:defRPr/>
            </a:pPr>
            <a:endParaRPr lang="en-US"/>
          </a:p>
        </p:txBody>
      </p:sp>
      <p:sp>
        <p:nvSpPr>
          <p:cNvPr id="5" name="Footer Placeholder 21">
            <a:extLst>
              <a:ext uri="{FF2B5EF4-FFF2-40B4-BE49-F238E27FC236}">
                <a16:creationId xmlns:a16="http://schemas.microsoft.com/office/drawing/2014/main" id="{7DA57B5A-9C50-46A4-A9A9-6A6CF47CB058}"/>
              </a:ext>
            </a:extLst>
          </p:cNvPr>
          <p:cNvSpPr>
            <a:spLocks noGrp="1"/>
          </p:cNvSpPr>
          <p:nvPr>
            <p:ph type="ftr" sz="quarter" idx="11"/>
          </p:nvPr>
        </p:nvSpPr>
        <p:spPr/>
        <p:txBody>
          <a:bodyPr/>
          <a:lstStyle>
            <a:lvl1pPr>
              <a:defRPr>
                <a:latin typeface="Arial" pitchFamily="34" charset="0"/>
                <a:cs typeface="Arial" pitchFamily="34" charset="0"/>
              </a:defRPr>
            </a:lvl1pPr>
          </a:lstStyle>
          <a:p>
            <a:pPr>
              <a:defRPr/>
            </a:pPr>
            <a:endParaRPr lang="en-US"/>
          </a:p>
        </p:txBody>
      </p:sp>
      <p:sp>
        <p:nvSpPr>
          <p:cNvPr id="6" name="Slide Number Placeholder 17">
            <a:extLst>
              <a:ext uri="{FF2B5EF4-FFF2-40B4-BE49-F238E27FC236}">
                <a16:creationId xmlns:a16="http://schemas.microsoft.com/office/drawing/2014/main" id="{170F42E5-A46C-4F2B-B2F0-6E1FFCC27353}"/>
              </a:ext>
            </a:extLst>
          </p:cNvPr>
          <p:cNvSpPr>
            <a:spLocks noGrp="1"/>
          </p:cNvSpPr>
          <p:nvPr>
            <p:ph type="sldNum" sz="quarter" idx="12"/>
          </p:nvPr>
        </p:nvSpPr>
        <p:spPr/>
        <p:txBody>
          <a:bodyPr/>
          <a:lstStyle>
            <a:lvl1pPr>
              <a:defRPr>
                <a:latin typeface="Arial" pitchFamily="34" charset="0"/>
              </a:defRPr>
            </a:lvl1pPr>
          </a:lstStyle>
          <a:p>
            <a:pPr>
              <a:defRPr/>
            </a:pPr>
            <a:fld id="{08E615EA-69F0-409C-B8B8-9B7BC8C405B0}" type="slidenum">
              <a:rPr lang="en-US" altLang="en-US"/>
              <a:pPr>
                <a:defRPr/>
              </a:pPr>
              <a:t>‹#›</a:t>
            </a:fld>
            <a:endParaRPr lang="en-US" altLang="en-US"/>
          </a:p>
        </p:txBody>
      </p:sp>
    </p:spTree>
    <p:extLst>
      <p:ext uri="{BB962C8B-B14F-4D97-AF65-F5344CB8AC3E}">
        <p14:creationId xmlns:p14="http://schemas.microsoft.com/office/powerpoint/2010/main" val="1137386426"/>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type="titleOnly" preserve="1">
  <p:cSld name="Title Only">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9">
            <a:extLst>
              <a:ext uri="{FF2B5EF4-FFF2-40B4-BE49-F238E27FC236}">
                <a16:creationId xmlns:a16="http://schemas.microsoft.com/office/drawing/2014/main" id="{50675C9C-2C0D-4C97-973E-DE3F8EBE9E52}"/>
              </a:ext>
            </a:extLst>
          </p:cNvPr>
          <p:cNvSpPr>
            <a:spLocks noGrp="1"/>
          </p:cNvSpPr>
          <p:nvPr>
            <p:ph type="dt" sz="half" idx="10"/>
          </p:nvPr>
        </p:nvSpPr>
        <p:spPr/>
        <p:txBody>
          <a:bodyPr/>
          <a:lstStyle>
            <a:lvl1pPr>
              <a:defRPr>
                <a:latin typeface="Arial" pitchFamily="34" charset="0"/>
                <a:cs typeface="Arial" pitchFamily="34" charset="0"/>
              </a:defRPr>
            </a:lvl1pPr>
          </a:lstStyle>
          <a:p>
            <a:pPr>
              <a:defRPr/>
            </a:pPr>
            <a:endParaRPr lang="en-US"/>
          </a:p>
        </p:txBody>
      </p:sp>
      <p:sp>
        <p:nvSpPr>
          <p:cNvPr id="4" name="Footer Placeholder 21">
            <a:extLst>
              <a:ext uri="{FF2B5EF4-FFF2-40B4-BE49-F238E27FC236}">
                <a16:creationId xmlns:a16="http://schemas.microsoft.com/office/drawing/2014/main" id="{C81CFA49-882B-4273-9F01-A00FE909B96A}"/>
              </a:ext>
            </a:extLst>
          </p:cNvPr>
          <p:cNvSpPr>
            <a:spLocks noGrp="1"/>
          </p:cNvSpPr>
          <p:nvPr>
            <p:ph type="ftr" sz="quarter" idx="11"/>
          </p:nvPr>
        </p:nvSpPr>
        <p:spPr/>
        <p:txBody>
          <a:bodyPr/>
          <a:lstStyle>
            <a:lvl1pPr>
              <a:defRPr>
                <a:latin typeface="Arial" pitchFamily="34" charset="0"/>
                <a:cs typeface="Arial" pitchFamily="34" charset="0"/>
              </a:defRPr>
            </a:lvl1pPr>
          </a:lstStyle>
          <a:p>
            <a:pPr>
              <a:defRPr/>
            </a:pPr>
            <a:endParaRPr lang="en-US"/>
          </a:p>
        </p:txBody>
      </p:sp>
      <p:sp>
        <p:nvSpPr>
          <p:cNvPr id="5" name="Slide Number Placeholder 17">
            <a:extLst>
              <a:ext uri="{FF2B5EF4-FFF2-40B4-BE49-F238E27FC236}">
                <a16:creationId xmlns:a16="http://schemas.microsoft.com/office/drawing/2014/main" id="{E5D1DE26-A5ED-40AB-A4CA-EA1D7A553FAB}"/>
              </a:ext>
            </a:extLst>
          </p:cNvPr>
          <p:cNvSpPr>
            <a:spLocks noGrp="1"/>
          </p:cNvSpPr>
          <p:nvPr>
            <p:ph type="sldNum" sz="quarter" idx="12"/>
          </p:nvPr>
        </p:nvSpPr>
        <p:spPr/>
        <p:txBody>
          <a:bodyPr/>
          <a:lstStyle>
            <a:lvl1pPr>
              <a:defRPr>
                <a:latin typeface="Arial" pitchFamily="34" charset="0"/>
              </a:defRPr>
            </a:lvl1pPr>
          </a:lstStyle>
          <a:p>
            <a:pPr>
              <a:defRPr/>
            </a:pPr>
            <a:fld id="{D1017E5F-4B84-42B1-9D87-6D208A756FEE}" type="slidenum">
              <a:rPr lang="en-US" altLang="en-US"/>
              <a:pPr>
                <a:defRPr/>
              </a:pPr>
              <a:t>‹#›</a:t>
            </a:fld>
            <a:endParaRPr lang="en-US" altLang="en-US"/>
          </a:p>
        </p:txBody>
      </p:sp>
    </p:spTree>
    <p:extLst>
      <p:ext uri="{BB962C8B-B14F-4D97-AF65-F5344CB8AC3E}">
        <p14:creationId xmlns:p14="http://schemas.microsoft.com/office/powerpoint/2010/main" val="2106790982"/>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oleObject" Target="../embeddings/oleObject1.bin" TargetMode="Internal" /><Relationship Id="rId4" Type="http://schemas.openxmlformats.org/officeDocument/2006/relationships/image" Target="../media/image2.jpeg" /><Relationship Id="rId5" Type="http://schemas.openxmlformats.org/officeDocument/2006/relationships/image" Target="../media/image3.png" /><Relationship Id="rId6" Type="http://schemas.openxmlformats.org/officeDocument/2006/relationships/image" Target="../media/image4.png" /><Relationship Id="rId7" Type="http://schemas.openxmlformats.org/officeDocument/2006/relationships/image" Target="../media/image5.png" /><Relationship Id="rId8" Type="http://schemas.openxmlformats.org/officeDocument/2006/relationships/vmlDrawing" Target="../drawings/vmlDrawing1.vml" /><Relationship Id="rId9"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Layout" Target="../slideLayouts/slideLayout4.xml" /><Relationship Id="rId3" Type="http://schemas.openxmlformats.org/officeDocument/2006/relationships/image" Target="../media/image6.jpeg" /><Relationship Id="rId4" Type="http://schemas.openxmlformats.org/officeDocument/2006/relationships/theme" Target="../theme/theme2.xml" /></Relationships>
</file>

<file path=ppt/slideMasters/slideMaster1.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graphicFrame>
        <p:nvGraphicFramePr>
          <p:cNvPr id="1026" name="Object 93"/>
          <p:cNvGraphicFramePr>
            <a:graphicFrameLocks noChangeAspect="1"/>
          </p:cNvGraphicFramePr>
          <p:nvPr/>
        </p:nvGraphicFramePr>
        <p:xfrm>
          <a:off x="0" y="409575"/>
          <a:ext cx="9144000" cy="1238250"/>
        </p:xfrm>
        <a:graphic>
          <a:graphicData uri="http://schemas.openxmlformats.org/presentationml/2006/ole">
            <mc:AlternateContent xmlns:mc="http://schemas.openxmlformats.org/markup-compatibility/2006">
              <mc:Choice xmlns:v="urn:schemas-microsoft-com:vml" Requires="v">
                <p:oleObj spid="_x0000_s1038" name="Image" r:id="rId3" imgW="12952381" imgH="2717460" progId="">
                  <p:embed/>
                </p:oleObj>
              </mc:Choice>
              <mc:Fallback>
                <p:oleObj name="Image" r:id="rId3" imgW="12952381" imgH="2717460" progId="">
                  <p:embed/>
                  <p:pic>
                    <p:nvPicPr>
                      <p:cNvPr id="0" name="OLE substitute image"/>
                      <p:cNvPicPr/>
                      <p:nvPr/>
                    </p:nvPicPr>
                    <p:blipFill>
                      <a:blip r:embed="rId4">
                        <a:extLst>
                          <a:ext uri="{28A0092B-C50C-407E-A947-70E740481C1C}">
                            <a14:useLocalDpi xmlns:a14="http://schemas.microsoft.com/office/drawing/2010/main" val="0"/>
                          </a:ext>
                        </a:extLst>
                      </a:blip>
                      <a:stretch>
                        <a:fillRect/>
                      </a:stretch>
                    </p:blipFill>
                    <p:spPr>
                      <a:xfrm>
                        <a:off x="0" y="409575"/>
                        <a:ext cx="9144000" cy="1238250"/>
                      </a:xfrm>
                      <a:prstGeom prst="rect">
                        <a:avLst/>
                      </a:prstGeom>
                      <a:noFill/>
                      <a:ln>
                        <a:noFill/>
                      </a:ln>
                      <a:effectLst/>
                    </p:spPr>
                  </p:pic>
                </p:oleObj>
              </mc:Fallback>
            </mc:AlternateContent>
          </a:graphicData>
        </a:graphic>
      </p:graphicFrame>
      <p:sp>
        <p:nvSpPr>
          <p:cNvPr id="1027" name="Rectangle 3"/>
          <p:cNvSpPr>
            <a:spLocks noGrp="1" noChangeArrowheads="1"/>
          </p:cNvSpPr>
          <p:nvPr>
            <p:ph type="body" idx="1"/>
          </p:nvPr>
        </p:nvSpPr>
        <p:spPr bwMode="gray">
          <a:xfrm>
            <a:off x="533400" y="1631950"/>
            <a:ext cx="8191500" cy="469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Rectangle 5">
            <a:extLst>
              <a:ext uri="{FF2B5EF4-FFF2-40B4-BE49-F238E27FC236}">
                <a16:creationId xmlns:a16="http://schemas.microsoft.com/office/drawing/2014/main" id="{F5D67BDA-59D2-4059-8D54-C715450C3A77}"/>
              </a:ext>
            </a:extLst>
          </p:cNvPr>
          <p:cNvSpPr>
            <a:spLocks noGrp="1" noChangeArrowheads="1"/>
          </p:cNvSpPr>
          <p:nvPr>
            <p:ph type="ftr" sz="quarter" idx="3"/>
          </p:nvPr>
        </p:nvSpPr>
        <p:spPr bwMode="gray">
          <a:xfrm>
            <a:off x="6934200" y="228600"/>
            <a:ext cx="1752600" cy="320675"/>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r" eaLnBrk="1" hangingPunct="1">
              <a:defRPr sz="1000" b="1">
                <a:solidFill>
                  <a:schemeClr val="tx2"/>
                </a:solidFill>
                <a:latin typeface="Arial"/>
                <a:cs typeface="+mn-cs"/>
              </a:defRPr>
            </a:lvl1pPr>
          </a:lstStyle>
          <a:p>
            <a:pPr>
              <a:defRPr/>
            </a:pPr>
            <a:r>
              <a:rPr lang="en-US"/>
              <a:t>www.themegallery.com</a:t>
            </a:r>
          </a:p>
        </p:txBody>
      </p:sp>
      <p:sp>
        <p:nvSpPr>
          <p:cNvPr id="1030" name="Rectangle 6">
            <a:extLst>
              <a:ext uri="{FF2B5EF4-FFF2-40B4-BE49-F238E27FC236}">
                <a16:creationId xmlns:a16="http://schemas.microsoft.com/office/drawing/2014/main" id="{FCDE4D9E-78A4-499A-891C-C74D766A79DE}"/>
              </a:ext>
            </a:extLst>
          </p:cNvPr>
          <p:cNvSpPr>
            <a:spLocks noGrp="1" noChangeArrowheads="1"/>
          </p:cNvSpPr>
          <p:nvPr>
            <p:ph type="sldNum" sz="quarter" idx="4"/>
          </p:nvPr>
        </p:nvSpPr>
        <p:spPr bwMode="gray">
          <a:xfrm>
            <a:off x="4191000" y="6553200"/>
            <a:ext cx="838200" cy="261938"/>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ctr" eaLnBrk="1" hangingPunct="1">
              <a:defRPr sz="1000">
                <a:solidFill>
                  <a:schemeClr val="tx2"/>
                </a:solidFill>
              </a:defRPr>
            </a:lvl1pPr>
          </a:lstStyle>
          <a:p>
            <a:pPr>
              <a:defRPr/>
            </a:pPr>
            <a:fld id="{7A509F57-46AB-4E21-97DE-8F3E988C0383}" type="slidenum">
              <a:rPr lang="en-US" altLang="en-US"/>
              <a:pPr>
                <a:defRPr/>
              </a:pPr>
              <a:t>‹#›</a:t>
            </a:fld>
            <a:endParaRPr lang="en-US" altLang="en-US"/>
          </a:p>
        </p:txBody>
      </p:sp>
      <p:sp>
        <p:nvSpPr>
          <p:cNvPr id="2" name="Rectangle 2"/>
          <p:cNvSpPr>
            <a:spLocks noGrp="1" noChangeArrowheads="1"/>
          </p:cNvSpPr>
          <p:nvPr>
            <p:ph type="title"/>
          </p:nvPr>
        </p:nvSpPr>
        <p:spPr bwMode="gray">
          <a:xfrm>
            <a:off x="2057400" y="704850"/>
            <a:ext cx="5638800" cy="487363"/>
          </a:xfrm>
          <a:prstGeom prst="rect">
            <a:avLst/>
          </a:prstGeom>
          <a:noFill/>
          <a:ln>
            <a:noFill/>
          </a:ln>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 name="Rectangle 4">
            <a:extLst>
              <a:ext uri="{FF2B5EF4-FFF2-40B4-BE49-F238E27FC236}">
                <a16:creationId xmlns:a16="http://schemas.microsoft.com/office/drawing/2014/main" id="{851848A1-E625-4B88-9BCD-27F2C5F27619}"/>
              </a:ext>
            </a:extLst>
          </p:cNvPr>
          <p:cNvSpPr>
            <a:spLocks noGrp="1" noChangeArrowheads="1"/>
          </p:cNvSpPr>
          <p:nvPr>
            <p:ph type="dt" sz="half" idx="2"/>
          </p:nvPr>
        </p:nvSpPr>
        <p:spPr bwMode="gray">
          <a:xfrm>
            <a:off x="381000" y="6553200"/>
            <a:ext cx="1905000" cy="261938"/>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eaLnBrk="1" hangingPunct="1">
              <a:defRPr sz="1000">
                <a:solidFill>
                  <a:schemeClr val="tx2"/>
                </a:solidFill>
                <a:latin typeface="Arial"/>
                <a:cs typeface="+mn-cs"/>
              </a:defRPr>
            </a:lvl1pPr>
          </a:lstStyle>
          <a:p>
            <a:pPr>
              <a:defRPr/>
            </a:pPr>
            <a:endParaRPr lang="en-US"/>
          </a:p>
        </p:txBody>
      </p:sp>
      <p:pic>
        <p:nvPicPr>
          <p:cNvPr id="1032" name="Picture 94" descr="p16sss"/>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381000" y="152400"/>
            <a:ext cx="1706563"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83">
            <a:extLst>
              <a:ext uri="{FF2B5EF4-FFF2-40B4-BE49-F238E27FC236}">
                <a16:creationId xmlns:a16="http://schemas.microsoft.com/office/drawing/2014/main" id="{92419E05-A091-45ED-B1D4-33238A4E0E2E}"/>
              </a:ext>
            </a:extLst>
          </p:cNvPr>
          <p:cNvSpPr txBox="1">
            <a:spLocks noChangeArrowheads="1"/>
          </p:cNvSpPr>
          <p:nvPr/>
        </p:nvSpPr>
        <p:spPr bwMode="gray">
          <a:xfrm>
            <a:off x="523875" y="517525"/>
            <a:ext cx="1371600" cy="396875"/>
          </a:xfrm>
          <a:prstGeom prst="rect">
            <a:avLst/>
          </a:prstGeom>
          <a:noFill/>
          <a:ln>
            <a:noFill/>
          </a:ln>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defRPr/>
            </a:pPr>
            <a:r>
              <a:rPr lang="en-US" altLang="en-US" sz="2000" b="1" i="1">
                <a:solidFill>
                  <a:schemeClr val="tx2"/>
                </a:solidFill>
              </a:rPr>
              <a:t>LOGO</a:t>
            </a:r>
          </a:p>
        </p:txBody>
      </p:sp>
      <p:pic>
        <p:nvPicPr>
          <p:cNvPr id="1034" name="Picture 95" descr="p16_ss"/>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a:off x="457200" y="590550"/>
            <a:ext cx="2428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96" descr="p16_s"/>
          <p:cNvPicPr>
            <a:picLocks noChangeAspect="1" noChangeArrowheads="1"/>
          </p:cNvPicPr>
          <p:nvPr/>
        </p:nvPicPr>
        <p:blipFill>
          <a:blip r:embed="rId7">
            <a:extLst>
              <a:ext uri="{28A0092B-C50C-407E-A947-70E740481C1C}">
                <a14:useLocalDpi xmlns:a14="http://schemas.microsoft.com/office/drawing/2010/main"/>
              </a:ext>
            </a:extLst>
          </a:blip>
          <a:stretch>
            <a:fillRect/>
          </a:stretch>
        </p:blipFill>
        <p:spPr bwMode="auto">
          <a:xfrm>
            <a:off x="1676400" y="609600"/>
            <a:ext cx="22860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745" r:id="rId1"/>
    <p:sldLayoutId id="2147485744" r:id="rId2"/>
  </p:sldLayoutIdLst>
  <p:transition/>
  <p:timing/>
  <p:hf sldNum="0" hdr="0" dt="0"/>
  <p:txStyles>
    <p:title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Arial"/>
        </a:defRPr>
      </a:lvl2pPr>
      <a:lvl3pPr algn="r" rtl="0" eaLnBrk="0" fontAlgn="base" hangingPunct="0">
        <a:spcBef>
          <a:spcPct val="0"/>
        </a:spcBef>
        <a:spcAft>
          <a:spcPct val="0"/>
        </a:spcAft>
        <a:defRPr sz="3600" b="1">
          <a:solidFill>
            <a:schemeClr val="bg1"/>
          </a:solidFill>
          <a:latin typeface="Arial"/>
        </a:defRPr>
      </a:lvl3pPr>
      <a:lvl4pPr algn="r" rtl="0" eaLnBrk="0" fontAlgn="base" hangingPunct="0">
        <a:spcBef>
          <a:spcPct val="0"/>
        </a:spcBef>
        <a:spcAft>
          <a:spcPct val="0"/>
        </a:spcAft>
        <a:defRPr sz="3600" b="1">
          <a:solidFill>
            <a:schemeClr val="bg1"/>
          </a:solidFill>
          <a:latin typeface="Arial"/>
        </a:defRPr>
      </a:lvl4pPr>
      <a:lvl5pPr algn="r" rtl="0" eaLnBrk="0" fontAlgn="base" hangingPunct="0">
        <a:spcBef>
          <a:spcPct val="0"/>
        </a:spcBef>
        <a:spcAft>
          <a:spcPct val="0"/>
        </a:spcAft>
        <a:defRPr sz="3600" b="1">
          <a:solidFill>
            <a:schemeClr val="bg1"/>
          </a:solidFill>
          <a:latin typeface="Arial"/>
        </a:defRPr>
      </a:lvl5pPr>
      <a:lvl6pPr marL="457200" algn="r" rtl="0" eaLnBrk="1" fontAlgn="base" hangingPunct="1">
        <a:spcBef>
          <a:spcPct val="0"/>
        </a:spcBef>
        <a:spcAft>
          <a:spcPct val="0"/>
        </a:spcAft>
        <a:defRPr sz="3600" b="1">
          <a:solidFill>
            <a:schemeClr val="bg1"/>
          </a:solidFill>
          <a:latin typeface="Arial"/>
        </a:defRPr>
      </a:lvl6pPr>
      <a:lvl7pPr marL="914400" algn="r" rtl="0" eaLnBrk="1" fontAlgn="base" hangingPunct="1">
        <a:spcBef>
          <a:spcPct val="0"/>
        </a:spcBef>
        <a:spcAft>
          <a:spcPct val="0"/>
        </a:spcAft>
        <a:defRPr sz="3600" b="1">
          <a:solidFill>
            <a:schemeClr val="bg1"/>
          </a:solidFill>
          <a:latin typeface="Arial"/>
        </a:defRPr>
      </a:lvl7pPr>
      <a:lvl8pPr marL="1371600" algn="r" rtl="0" eaLnBrk="1" fontAlgn="base" hangingPunct="1">
        <a:spcBef>
          <a:spcPct val="0"/>
        </a:spcBef>
        <a:spcAft>
          <a:spcPct val="0"/>
        </a:spcAft>
        <a:defRPr sz="3600" b="1">
          <a:solidFill>
            <a:schemeClr val="bg1"/>
          </a:solidFill>
          <a:latin typeface="Arial"/>
        </a:defRPr>
      </a:lvl8pPr>
      <a:lvl9pPr marL="1828800" algn="r" rtl="0" eaLnBrk="1" fontAlgn="base" hangingPunct="1">
        <a:spcBef>
          <a:spcPct val="0"/>
        </a:spcBef>
        <a:spcAft>
          <a:spcPct val="0"/>
        </a:spcAft>
        <a:defRPr sz="3600" b="1">
          <a:solidFill>
            <a:schemeClr val="bg1"/>
          </a:solidFill>
          <a:latin typeface="Arial"/>
        </a:defRPr>
      </a:lvl9pPr>
    </p:titleStyle>
    <p:bodyStyle>
      <a:lvl1pPr marL="342900" indent="-342900" algn="l" rtl="0" eaLnBrk="0" fontAlgn="base" hangingPunct="0">
        <a:spcBef>
          <a:spcPct val="20000"/>
        </a:spcBef>
        <a:spcAft>
          <a:spcPct val="0"/>
        </a:spcAft>
        <a:buClr>
          <a:schemeClr val="tx2"/>
        </a:buClr>
        <a:buFont typeface="Wingdings" panose="05000000000000000000" pitchFamily="2" charset="2"/>
        <a:buChar char="v"/>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600">
          <a:solidFill>
            <a:schemeClr val="tx1"/>
          </a:solidFill>
          <a:latin typeface="+mn-lt"/>
        </a:defRPr>
      </a:lvl2pPr>
      <a:lvl3pPr marL="1143000" indent="-228600" algn="l" rtl="0" eaLnBrk="0" fontAlgn="base" hangingPunct="0">
        <a:spcBef>
          <a:spcPct val="20000"/>
        </a:spcBef>
        <a:spcAft>
          <a:spcPct val="0"/>
        </a:spcAft>
        <a:buClr>
          <a:schemeClr val="accent2"/>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blipFill dpi="0" rotWithShape="0">
          <a:blip r:embed="rId3">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xfrm>
      </p:grpSpPr>
      <p:sp>
        <p:nvSpPr>
          <p:cNvPr id="7" name="Freeform 6">
            <a:extLst>
              <a:ext uri="{FF2B5EF4-FFF2-40B4-BE49-F238E27FC236}">
                <a16:creationId xmlns:a16="http://schemas.microsoft.com/office/drawing/2014/main" id="{8AFEFCE2-705C-4CAC-9231-1D4C54F1FEA9}"/>
              </a:ext>
            </a:extLst>
          </p:cNvPr>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solidFill>
                <a:srgbClr val="000000"/>
              </a:solidFill>
              <a:latin typeface="Constantia"/>
              <a:cs typeface="+mn-cs"/>
            </a:endParaRPr>
          </a:p>
        </p:txBody>
      </p:sp>
      <p:sp>
        <p:nvSpPr>
          <p:cNvPr id="8" name="Freeform 7">
            <a:extLst>
              <a:ext uri="{FF2B5EF4-FFF2-40B4-BE49-F238E27FC236}">
                <a16:creationId xmlns:a16="http://schemas.microsoft.com/office/drawing/2014/main" id="{5FCCBD84-0977-42CB-A31C-7CC9E57FA083}"/>
              </a:ext>
            </a:extLst>
          </p:cNvPr>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solidFill>
                <a:srgbClr val="000000"/>
              </a:solidFill>
              <a:latin typeface="Constantia"/>
              <a:cs typeface="+mn-cs"/>
            </a:endParaRPr>
          </a:p>
        </p:txBody>
      </p:sp>
      <p:sp>
        <p:nvSpPr>
          <p:cNvPr id="177156"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ltLang="en-US" smtClean="0"/>
              <a:t>Click to edit Master title style</a:t>
            </a:r>
          </a:p>
        </p:txBody>
      </p:sp>
      <p:sp>
        <p:nvSpPr>
          <p:cNvPr id="177157"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Date Placeholder 9">
            <a:extLst>
              <a:ext uri="{FF2B5EF4-FFF2-40B4-BE49-F238E27FC236}">
                <a16:creationId xmlns:a16="http://schemas.microsoft.com/office/drawing/2014/main" id="{7F9DB751-15FA-408B-8D31-38AFAA692447}"/>
              </a:ext>
            </a:extLst>
          </p:cNvPr>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rgbClr val="04617B">
                    <a:shade val="90000"/>
                  </a:srgbClr>
                </a:solidFill>
                <a:latin typeface="Comic Sans MS" panose="030f0702030302020204" pitchFamily="66" charset="0"/>
                <a:cs typeface="+mn-cs"/>
              </a:defRPr>
            </a:lvl1pPr>
          </a:lstStyle>
          <a:p>
            <a:pPr>
              <a:defRPr/>
            </a:pPr>
            <a:endParaRPr lang="en-US"/>
          </a:p>
        </p:txBody>
      </p:sp>
      <p:sp>
        <p:nvSpPr>
          <p:cNvPr id="22" name="Footer Placeholder 21">
            <a:extLst>
              <a:ext uri="{FF2B5EF4-FFF2-40B4-BE49-F238E27FC236}">
                <a16:creationId xmlns:a16="http://schemas.microsoft.com/office/drawing/2014/main" id="{38865216-607A-43B3-8406-D1C84AB20C48}"/>
              </a:ext>
            </a:extLst>
          </p:cNvPr>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rgbClr val="04617B">
                    <a:shade val="90000"/>
                  </a:srgbClr>
                </a:solidFill>
                <a:latin typeface="Comic Sans MS" panose="030f0702030302020204" pitchFamily="66" charset="0"/>
                <a:cs typeface="+mn-cs"/>
              </a:defRPr>
            </a:lvl1pPr>
          </a:lstStyle>
          <a:p>
            <a:pPr>
              <a:defRPr/>
            </a:pPr>
            <a:endParaRPr lang="en-US"/>
          </a:p>
        </p:txBody>
      </p:sp>
      <p:sp>
        <p:nvSpPr>
          <p:cNvPr id="18" name="Slide Number Placeholder 17">
            <a:extLst>
              <a:ext uri="{FF2B5EF4-FFF2-40B4-BE49-F238E27FC236}">
                <a16:creationId xmlns:a16="http://schemas.microsoft.com/office/drawing/2014/main" id="{E51C4346-B5F4-40E0-B643-0CDE2C6BC05A}"/>
              </a:ext>
            </a:extLst>
          </p:cNvPr>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eaLnBrk="1" hangingPunct="1">
              <a:defRPr sz="1200">
                <a:solidFill>
                  <a:srgbClr val="045C75"/>
                </a:solidFill>
                <a:latin typeface="Comic Sans MS" panose="030f0702030302020204" pitchFamily="66" charset="0"/>
              </a:defRPr>
            </a:lvl1pPr>
          </a:lstStyle>
          <a:p>
            <a:pPr>
              <a:defRPr/>
            </a:pPr>
            <a:fld id="{4F28C8E0-F62F-4571-B092-1D994FD6349A}" type="slidenum">
              <a:rPr lang="en-US" altLang="en-US"/>
              <a:pPr>
                <a:defRPr/>
              </a:pPr>
              <a:t>‹#›</a:t>
            </a:fld>
            <a:endParaRPr lang="en-US" altLang="en-US"/>
          </a:p>
        </p:txBody>
      </p:sp>
      <p:grpSp>
        <p:nvGrpSpPr>
          <p:cNvPr id="2057" name="Group 1"/>
          <p:cNvGrpSpPr/>
          <p:nvPr/>
        </p:nvGrpSpPr>
        <p:grpSpPr>
          <a:xfrm>
            <a:off x="-19050" y="203200"/>
            <a:ext cx="9180513" cy="647700"/>
            <a:chOff x="-19045" y="216550"/>
            <a:chExt cx="9180548" cy="649224"/>
          </a:xfrm>
        </p:grpSpPr>
        <p:sp>
          <p:nvSpPr>
            <p:cNvPr id="12" name="Freeform 11">
              <a:extLst>
                <a:ext uri="{FF2B5EF4-FFF2-40B4-BE49-F238E27FC236}">
                  <a16:creationId xmlns:a16="http://schemas.microsoft.com/office/drawing/2014/main" id="{5F7CB04C-3DE3-4A74-922F-21C850796E3B}"/>
                </a:ext>
              </a:extLst>
            </p:cNvPr>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solidFill>
                  <a:srgbClr val="000000"/>
                </a:solidFill>
                <a:latin typeface="Comic Sans MS" panose="030f0902030302020204" pitchFamily="66" charset="0"/>
                <a:cs typeface="+mn-cs"/>
              </a:endParaRPr>
            </a:p>
          </p:txBody>
        </p:sp>
        <p:sp>
          <p:nvSpPr>
            <p:cNvPr id="13" name="Freeform 12">
              <a:extLst>
                <a:ext uri="{FF2B5EF4-FFF2-40B4-BE49-F238E27FC236}">
                  <a16:creationId xmlns:a16="http://schemas.microsoft.com/office/drawing/2014/main" id="{2B654E31-8058-4250-B21B-011B22FA2DAA}"/>
                </a:ext>
              </a:extLst>
            </p:cNvPr>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solidFill>
                  <a:srgbClr val="000000"/>
                </a:solidFill>
                <a:latin typeface="Comic Sans MS" panose="030f0702030302020204" pitchFamily="66" charset="0"/>
                <a:cs typeface="+mn-cs"/>
              </a:endParaRPr>
            </a:p>
          </p:txBody>
        </p:sp>
      </p:grpSp>
    </p:spTree>
  </p:cSld>
  <p:clrMap bg1="lt1" tx1="dk1" bg2="lt2" tx2="dk2" accent1="accent1" accent2="accent2" accent3="accent3" accent4="accent4" accent5="accent5" accent6="accent6" hlink="hlink" folHlink="folHlink"/>
  <p:sldLayoutIdLst>
    <p:sldLayoutId id="2147485759" r:id="rId1"/>
    <p:sldLayoutId id="2147485763" r:id="rId2"/>
  </p:sldLayoutIdLs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77156"/>
                                        </p:tgtEl>
                                        <p:attrNameLst>
                                          <p:attrName>style.visibility</p:attrName>
                                        </p:attrNameLst>
                                      </p:cBhvr>
                                      <p:to>
                                        <p:strVal val="visible"/>
                                      </p:to>
                                    </p:set>
                                    <p:anim calcmode="lin" valueType="num">
                                      <p:cBhvr>
                                        <p:cTn id="7" dur="500" fill="hold"/>
                                        <p:tgtEl>
                                          <p:spTgt spid="177156"/>
                                        </p:tgtEl>
                                        <p:attrNameLst>
                                          <p:attrName>ppt_w</p:attrName>
                                        </p:attrNameLst>
                                      </p:cBhvr>
                                      <p:tavLst>
                                        <p:tav tm="0">
                                          <p:val>
                                            <p:fltVal val="0"/>
                                          </p:val>
                                        </p:tav>
                                        <p:tav tm="100000">
                                          <p:val>
                                            <p:strVal val="#ppt_w"/>
                                          </p:val>
                                        </p:tav>
                                      </p:tavLst>
                                    </p:anim>
                                    <p:anim calcmode="lin" valueType="num">
                                      <p:cBhvr>
                                        <p:cTn id="8" dur="500" fill="hold"/>
                                        <p:tgtEl>
                                          <p:spTgt spid="177156"/>
                                        </p:tgtEl>
                                        <p:attrNameLst>
                                          <p:attrName>ppt_h</p:attrName>
                                        </p:attrNameLst>
                                      </p:cBhvr>
                                      <p:tavLst>
                                        <p:tav tm="0">
                                          <p:val>
                                            <p:fltVal val="0"/>
                                          </p:val>
                                        </p:tav>
                                        <p:tav tm="100000">
                                          <p:val>
                                            <p:strVal val="#ppt_h"/>
                                          </p:val>
                                        </p:tav>
                                      </p:tavLst>
                                    </p:anim>
                                    <p:animEffect transition="in" filter="fade">
                                      <p:cBhvr>
                                        <p:cTn id="9" dur="500"/>
                                        <p:tgtEl>
                                          <p:spTgt spid="177156"/>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77157">
                                            <p:txEl>
                                              <p:pRg st="0" end="0"/>
                                            </p:txEl>
                                          </p:spTgt>
                                        </p:tgtEl>
                                        <p:attrNameLst>
                                          <p:attrName>style.visibility</p:attrName>
                                        </p:attrNameLst>
                                      </p:cBhvr>
                                      <p:to>
                                        <p:strVal val="visible"/>
                                      </p:to>
                                    </p:set>
                                    <p:animEffect transition="in" filter="fade">
                                      <p:cBhvr>
                                        <p:cTn id="14" dur="1000">
                                          <p:stCondLst>
                                            <p:cond delay="0"/>
                                          </p:stCondLst>
                                        </p:cTn>
                                        <p:tgtEl>
                                          <p:spTgt spid="177157">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77157">
                                            <p:txEl>
                                              <p:pRg st="1" end="1"/>
                                            </p:txEl>
                                          </p:spTgt>
                                        </p:tgtEl>
                                        <p:attrNameLst>
                                          <p:attrName>style.visibility</p:attrName>
                                        </p:attrNameLst>
                                      </p:cBhvr>
                                      <p:to>
                                        <p:strVal val="visible"/>
                                      </p:to>
                                    </p:set>
                                    <p:animEffect transition="in" filter="fade">
                                      <p:cBhvr>
                                        <p:cTn id="17" dur="1000">
                                          <p:stCondLst>
                                            <p:cond delay="0"/>
                                          </p:stCondLst>
                                        </p:cTn>
                                        <p:tgtEl>
                                          <p:spTgt spid="177157">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77157">
                                            <p:txEl>
                                              <p:pRg st="2" end="2"/>
                                            </p:txEl>
                                          </p:spTgt>
                                        </p:tgtEl>
                                        <p:attrNameLst>
                                          <p:attrName>style.visibility</p:attrName>
                                        </p:attrNameLst>
                                      </p:cBhvr>
                                      <p:to>
                                        <p:strVal val="visible"/>
                                      </p:to>
                                    </p:set>
                                    <p:animEffect transition="in" filter="fade">
                                      <p:cBhvr>
                                        <p:cTn id="20" dur="1000">
                                          <p:stCondLst>
                                            <p:cond delay="0"/>
                                          </p:stCondLst>
                                        </p:cTn>
                                        <p:tgtEl>
                                          <p:spTgt spid="177157">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7157">
                                            <p:txEl>
                                              <p:pRg st="3" end="3"/>
                                            </p:txEl>
                                          </p:spTgt>
                                        </p:tgtEl>
                                        <p:attrNameLst>
                                          <p:attrName>style.visibility</p:attrName>
                                        </p:attrNameLst>
                                      </p:cBhvr>
                                      <p:to>
                                        <p:strVal val="visible"/>
                                      </p:to>
                                    </p:set>
                                    <p:animEffect transition="in" filter="fade">
                                      <p:cBhvr>
                                        <p:cTn id="23" dur="1000">
                                          <p:stCondLst>
                                            <p:cond delay="0"/>
                                          </p:stCondLst>
                                        </p:cTn>
                                        <p:tgtEl>
                                          <p:spTgt spid="177157">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77157">
                                            <p:txEl>
                                              <p:pRg st="4" end="4"/>
                                            </p:txEl>
                                          </p:spTgt>
                                        </p:tgtEl>
                                        <p:attrNameLst>
                                          <p:attrName>style.visibility</p:attrName>
                                        </p:attrNameLst>
                                      </p:cBhvr>
                                      <p:to>
                                        <p:strVal val="visible"/>
                                      </p:to>
                                    </p:set>
                                    <p:animEffect transition="in" filter="fade">
                                      <p:cBhvr>
                                        <p:cTn id="26" dur="1000">
                                          <p:stCondLst>
                                            <p:cond delay="0"/>
                                          </p:stCondLst>
                                        </p:cTn>
                                        <p:tgtEl>
                                          <p:spTgt spid="17715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6" grpId="0"/>
      <p:bldP spid="177157" grpId="1" uiExpand="1" build="p"/>
    </p:bldLst>
  </p:timing>
  <p:txStyles>
    <p:title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eaLnBrk="0" fontAlgn="base" hangingPunct="0">
        <a:spcBef>
          <a:spcPct val="0"/>
        </a:spcBef>
        <a:spcAft>
          <a:spcPct val="0"/>
        </a:spcAft>
        <a:defRPr sz="5000">
          <a:solidFill>
            <a:schemeClr val="tx2"/>
          </a:solidFill>
          <a:latin typeface="Calibri" pitchFamily="34" charset="0"/>
        </a:defRPr>
      </a:lvl6pPr>
      <a:lvl7pPr marL="914400" algn="l" rtl="0" eaLnBrk="0" fontAlgn="base" hangingPunct="0">
        <a:spcBef>
          <a:spcPct val="0"/>
        </a:spcBef>
        <a:spcAft>
          <a:spcPct val="0"/>
        </a:spcAft>
        <a:defRPr sz="5000">
          <a:solidFill>
            <a:schemeClr val="tx2"/>
          </a:solidFill>
          <a:latin typeface="Calibri" pitchFamily="34" charset="0"/>
        </a:defRPr>
      </a:lvl7pPr>
      <a:lvl8pPr marL="1371600" algn="l" rtl="0" eaLnBrk="0" fontAlgn="base" hangingPunct="0">
        <a:spcBef>
          <a:spcPct val="0"/>
        </a:spcBef>
        <a:spcAft>
          <a:spcPct val="0"/>
        </a:spcAft>
        <a:defRPr sz="5000">
          <a:solidFill>
            <a:schemeClr val="tx2"/>
          </a:solidFill>
          <a:latin typeface="Calibri" pitchFamily="34" charset="0"/>
        </a:defRPr>
      </a:lvl8pPr>
      <a:lvl9pPr marL="1828800" algn="l" rtl="0" eaLnBrk="0" fontAlgn="base" hangingPunct="0">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defRPr>
      </a:lvl5pPr>
      <a:lvl6pPr marL="19192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defRPr>
      </a:lvl6pPr>
      <a:lvl7pPr marL="23764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defRPr>
      </a:lvl7pPr>
      <a:lvl8pPr marL="28336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defRPr>
      </a:lvl8pPr>
      <a:lvl9pPr marL="32908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image" Target="../media/image9.jpeg" /><Relationship Id="rId5" Type="http://schemas.openxmlformats.org/officeDocument/2006/relationships/image" Target="../media/image10.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4.xml" /><Relationship Id="rId3" Type="http://schemas.openxmlformats.org/officeDocument/2006/relationships/image" Target="../media/image11.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5.xml" /><Relationship Id="rId3" Type="http://schemas.openxmlformats.org/officeDocument/2006/relationships/image" Target="../media/image11.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 Id="rId3" Type="http://schemas.openxmlformats.org/officeDocument/2006/relationships/image" Target="../media/image16.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 Id="rId3" Type="http://schemas.openxmlformats.org/officeDocument/2006/relationships/hyperlink" Target="https://dmb.hpu2.edu.vn/" TargetMode="Ex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1.jpeg" /><Relationship Id="rId3" Type="http://schemas.openxmlformats.org/officeDocument/2006/relationships/image" Target="../media/image1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hyperlink" Target="https://dmb.hpu2.edu.vn/" TargetMode="External" /><Relationship Id="rId3" Type="http://schemas.openxmlformats.org/officeDocument/2006/relationships/image" Target="../media/image11.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7.png" /><Relationship Id="rId3" Type="http://schemas.openxmlformats.org/officeDocument/2006/relationships/image" Target="../media/image11.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 Id="rId3" Type="http://schemas.openxmlformats.org/officeDocument/2006/relationships/image" Target="../media/image17.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 Id="rId3" Type="http://schemas.openxmlformats.org/officeDocument/2006/relationships/image" Target="../media/image18.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 Id="rId3" Type="http://schemas.openxmlformats.org/officeDocument/2006/relationships/image" Target="../media/image19.jpe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0.png" /><Relationship Id="rId3" Type="http://schemas.openxmlformats.org/officeDocument/2006/relationships/image" Target="../media/image11.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 Id="rId3" Type="http://schemas.openxmlformats.org/officeDocument/2006/relationships/image" Target="../media/image21.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9.jpeg" /><Relationship Id="rId4" Type="http://schemas.openxmlformats.org/officeDocument/2006/relationships/image" Target="../media/image13.jpeg" /><Relationship Id="rId5" Type="http://schemas.openxmlformats.org/officeDocument/2006/relationships/image" Target="../media/image1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2.xml" /><Relationship Id="rId3" Type="http://schemas.openxmlformats.org/officeDocument/2006/relationships/image" Target="../media/image15.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3.xml" /><Relationship Id="rId3" Type="http://schemas.openxmlformats.org/officeDocument/2006/relationships/image" Target="../media/image11.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s>
</file>

<file path=ppt/slides/slide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9698" name="Picture 16" descr="p16_ss"/>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2362200" y="2667000"/>
            <a:ext cx="6715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17" descr="p16_s"/>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7162800" y="2806700"/>
            <a:ext cx="63500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Picture 10" descr="untitled"/>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 name="Text Box 11"/>
          <p:cNvSpPr txBox="1">
            <a:spLocks noChangeArrowheads="1"/>
          </p:cNvSpPr>
          <p:nvPr/>
        </p:nvSpPr>
        <p:spPr bwMode="auto">
          <a:xfrm>
            <a:off x="1524000" y="381000"/>
            <a:ext cx="640080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panose="05000000000000000000" pitchFamily="2" charset="2"/>
              <a:buChar char="v"/>
              <a:defRPr sz="2800">
                <a:solidFill>
                  <a:schemeClr val="tx1"/>
                </a:solidFill>
                <a:latin typeface="Arial" pitchFamily="34" charset="0"/>
              </a:defRPr>
            </a:lvl1pPr>
            <a:lvl2pPr marL="742950" indent="-285750">
              <a:spcBef>
                <a:spcPct val="20000"/>
              </a:spcBef>
              <a:buClr>
                <a:schemeClr val="accent1"/>
              </a:buClr>
              <a:buFont typeface="Wingdings" panose="05000000000000000000" pitchFamily="2" charset="2"/>
              <a:buChar char="§"/>
              <a:defRPr sz="2600">
                <a:solidFill>
                  <a:schemeClr val="tx1"/>
                </a:solidFill>
                <a:latin typeface="Arial" pitchFamily="34" charset="0"/>
              </a:defRPr>
            </a:lvl2pPr>
            <a:lvl3pPr marL="1143000" indent="-228600">
              <a:spcBef>
                <a:spcPct val="20000"/>
              </a:spcBef>
              <a:buClr>
                <a:schemeClr val="accent2"/>
              </a:buClr>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buClrTx/>
              <a:buFontTx/>
              <a:buNone/>
            </a:pPr>
            <a:r>
              <a:rPr lang="en-US" altLang="en-US" sz="1800">
                <a:solidFill>
                  <a:srgbClr val="0000CC"/>
                </a:solidFill>
              </a:rPr>
              <a:t>BỘ GIÁO DỤC VÀ ĐÀO TẠO</a:t>
            </a:r>
          </a:p>
          <a:p>
            <a:pPr algn="ctr" eaLnBrk="1" hangingPunct="1">
              <a:buClrTx/>
              <a:buFontTx/>
              <a:buNone/>
            </a:pPr>
            <a:r>
              <a:rPr lang="en-US" altLang="en-US" sz="1800" b="1">
                <a:solidFill>
                  <a:srgbClr val="0000CC"/>
                </a:solidFill>
              </a:rPr>
              <a:t>TRƯỜNG ĐẠI HỌC SƯ PHẠM HÀ NỘI 2</a:t>
            </a:r>
          </a:p>
        </p:txBody>
      </p:sp>
      <p:pic>
        <p:nvPicPr>
          <p:cNvPr id="29702" name="Picture 12" descr="HPU2 logo"/>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1676400" y="336550"/>
            <a:ext cx="838200"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3" name="Text Box 13"/>
          <p:cNvSpPr txBox="1">
            <a:spLocks noChangeArrowheads="1"/>
          </p:cNvSpPr>
          <p:nvPr/>
        </p:nvSpPr>
        <p:spPr bwMode="auto">
          <a:xfrm>
            <a:off x="266700" y="2133600"/>
            <a:ext cx="8610600" cy="390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panose="05000000000000000000" pitchFamily="2" charset="2"/>
              <a:buChar char="v"/>
              <a:defRPr sz="2800">
                <a:solidFill>
                  <a:schemeClr val="tx1"/>
                </a:solidFill>
                <a:latin typeface="Arial" pitchFamily="34" charset="0"/>
              </a:defRPr>
            </a:lvl1pPr>
            <a:lvl2pPr marL="742950" indent="-285750">
              <a:spcBef>
                <a:spcPct val="20000"/>
              </a:spcBef>
              <a:buClr>
                <a:schemeClr val="accent1"/>
              </a:buClr>
              <a:buFont typeface="Wingdings" panose="05000000000000000000" pitchFamily="2" charset="2"/>
              <a:buChar char="§"/>
              <a:defRPr sz="2600">
                <a:solidFill>
                  <a:schemeClr val="tx1"/>
                </a:solidFill>
                <a:latin typeface="Arial" pitchFamily="34" charset="0"/>
              </a:defRPr>
            </a:lvl2pPr>
            <a:lvl3pPr marL="1143000" indent="-228600">
              <a:spcBef>
                <a:spcPct val="20000"/>
              </a:spcBef>
              <a:buClr>
                <a:schemeClr val="accent2"/>
              </a:buClr>
              <a:buChar char="•"/>
              <a:defRPr sz="2400">
                <a:solidFill>
                  <a:schemeClr val="tx1"/>
                </a:solidFill>
                <a:latin typeface="Arial" pitchFamily="34" charset="0"/>
              </a:defRPr>
            </a:lvl3pPr>
            <a:lvl4pPr marL="1600200" indent="-228600">
              <a:spcBef>
                <a:spcPct val="20000"/>
              </a:spcBef>
              <a:buChar char="–"/>
              <a:defRPr sz="2000">
                <a:solidFill>
                  <a:schemeClr val="tx1"/>
                </a:solidFill>
                <a:latin typeface="Arial" pitchFamily="34" charset="0"/>
              </a:defRPr>
            </a:lvl4pPr>
            <a:lvl5pPr marL="2057400" indent="-22860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50000"/>
              </a:spcBef>
              <a:buClrTx/>
              <a:buFontTx/>
              <a:buNone/>
            </a:pPr>
            <a:r>
              <a:rPr lang="en-US" altLang="en-US" b="1">
                <a:solidFill>
                  <a:srgbClr val="FFFF00"/>
                </a:solidFill>
                <a:latin typeface="Times New Roman" panose="02020603050405020304" pitchFamily="18" charset="0"/>
                <a:cs typeface="Times New Roman" panose="02020603050405020304" pitchFamily="18" charset="0"/>
              </a:rPr>
              <a:t>BÀI 3</a:t>
            </a:r>
          </a:p>
          <a:p>
            <a:pPr algn="ctr" eaLnBrk="1" hangingPunct="1">
              <a:spcBef>
                <a:spcPct val="50000"/>
              </a:spcBef>
              <a:buClrTx/>
              <a:buFontTx/>
              <a:buNone/>
            </a:pPr>
            <a:r>
              <a:rPr lang="en-US" altLang="en-US" b="1">
                <a:solidFill>
                  <a:srgbClr val="FFFF00"/>
                </a:solidFill>
                <a:latin typeface="Times New Roman" panose="02020603050405020304" pitchFamily="18" charset="0"/>
                <a:cs typeface="Times New Roman" panose="02020603050405020304" pitchFamily="18" charset="0"/>
              </a:rPr>
              <a:t>MỘT SỐ NỘI DUNG CƠ BẢN VỀ CÔNG TÁC </a:t>
            </a:r>
          </a:p>
          <a:p>
            <a:pPr algn="ctr" eaLnBrk="1" hangingPunct="1">
              <a:spcBef>
                <a:spcPct val="50000"/>
              </a:spcBef>
              <a:buClrTx/>
              <a:buFontTx/>
              <a:buNone/>
            </a:pPr>
            <a:r>
              <a:rPr lang="en-US" altLang="en-US" b="1">
                <a:solidFill>
                  <a:srgbClr val="FFFF00"/>
                </a:solidFill>
                <a:latin typeface="Times New Roman" panose="02020603050405020304" pitchFamily="18" charset="0"/>
                <a:cs typeface="Times New Roman" panose="02020603050405020304" pitchFamily="18" charset="0"/>
              </a:rPr>
              <a:t>SINH VIÊN TẠI TR</a:t>
            </a:r>
            <a:r>
              <a:rPr lang="vi-VN" altLang="en-US" b="1">
                <a:solidFill>
                  <a:srgbClr val="FFFF00"/>
                </a:solidFill>
                <a:latin typeface="Times New Roman" panose="02020603050405020304" pitchFamily="18" charset="0"/>
                <a:cs typeface="Times New Roman" panose="02020603050405020304" pitchFamily="18" charset="0"/>
              </a:rPr>
              <a:t>Ư</a:t>
            </a:r>
            <a:r>
              <a:rPr lang="en-US" altLang="en-US" b="1">
                <a:solidFill>
                  <a:srgbClr val="FFFF00"/>
                </a:solidFill>
                <a:latin typeface="Times New Roman" panose="02020603050405020304" pitchFamily="18" charset="0"/>
                <a:cs typeface="Times New Roman" panose="02020603050405020304" pitchFamily="18" charset="0"/>
              </a:rPr>
              <a:t>ỜNG ĐHSP HÀ NỘI 2</a:t>
            </a:r>
          </a:p>
          <a:p>
            <a:pPr algn="ctr" eaLnBrk="1" hangingPunct="1">
              <a:spcBef>
                <a:spcPct val="50000"/>
              </a:spcBef>
              <a:buClrTx/>
              <a:buFontTx/>
              <a:buNone/>
            </a:pPr>
            <a:endParaRPr lang="en-US" altLang="en-US" sz="2400" b="1">
              <a:solidFill>
                <a:srgbClr val="FFFF00"/>
              </a:solidFill>
            </a:endParaRPr>
          </a:p>
          <a:p>
            <a:pPr algn="ctr" eaLnBrk="1" hangingPunct="1">
              <a:spcBef>
                <a:spcPts val="600"/>
              </a:spcBef>
              <a:buClrTx/>
              <a:buFontTx/>
              <a:buNone/>
            </a:pPr>
            <a:r>
              <a:rPr lang="en-US" altLang="en-US" sz="2400" b="1">
                <a:solidFill>
                  <a:schemeClr val="bg1"/>
                </a:solidFill>
                <a:latin typeface="Times New Roman" panose="02020603050405020304" pitchFamily="18" charset="0"/>
                <a:cs typeface="Times New Roman" panose="02020603050405020304" pitchFamily="18" charset="0"/>
              </a:rPr>
              <a:t>Báo cáo viên: TS, GVC Nguyễn Văn D</a:t>
            </a:r>
            <a:r>
              <a:rPr lang="vi-VN" altLang="en-US" sz="2400" b="1">
                <a:solidFill>
                  <a:schemeClr val="bg1"/>
                </a:solidFill>
                <a:latin typeface="Times New Roman" panose="02020603050405020304" pitchFamily="18" charset="0"/>
                <a:cs typeface="Times New Roman" panose="02020603050405020304" pitchFamily="18" charset="0"/>
              </a:rPr>
              <a:t>ư</a:t>
            </a:r>
            <a:r>
              <a:rPr lang="en-US" altLang="en-US" sz="2400" b="1">
                <a:solidFill>
                  <a:schemeClr val="bg1"/>
                </a:solidFill>
                <a:latin typeface="Times New Roman" panose="02020603050405020304" pitchFamily="18" charset="0"/>
                <a:cs typeface="Times New Roman" panose="02020603050405020304" pitchFamily="18" charset="0"/>
              </a:rPr>
              <a:t>ơng</a:t>
            </a:r>
          </a:p>
          <a:p>
            <a:pPr algn="ctr" eaLnBrk="1" hangingPunct="1">
              <a:spcBef>
                <a:spcPts val="600"/>
              </a:spcBef>
              <a:buClrTx/>
              <a:buFontTx/>
              <a:buNone/>
            </a:pPr>
            <a:r>
              <a:rPr lang="en-US" altLang="en-US" sz="2400">
                <a:solidFill>
                  <a:schemeClr val="bg1"/>
                </a:solidFill>
                <a:latin typeface="Times New Roman" panose="02020603050405020304" pitchFamily="18" charset="0"/>
                <a:cs typeface="Times New Roman" panose="02020603050405020304" pitchFamily="18" charset="0"/>
              </a:rPr>
              <a:t>Phó Trưởng phòng Công tác Chính trị - Học sinh, sinh viên</a:t>
            </a:r>
          </a:p>
          <a:p>
            <a:pPr algn="ctr" eaLnBrk="1" hangingPunct="1">
              <a:spcBef>
                <a:spcPct val="50000"/>
              </a:spcBef>
              <a:buClrTx/>
              <a:buFontTx/>
              <a:buNone/>
            </a:pPr>
            <a:endParaRPr lang="en-US" altLang="en-US" b="1">
              <a:solidFill>
                <a:srgbClr val="FFFF00"/>
              </a:solidFill>
            </a:endParaRPr>
          </a:p>
        </p:txBody>
      </p:sp>
    </p:spTree>
  </p:cSld>
  <p:clrMapOvr>
    <a:masterClrMapping/>
  </p:clrMapOvr>
  <p:transition spd="slow"/>
  <p:timing/>
</p:sld>
</file>

<file path=ppt/slides/slide1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6" name="Rectangle 2"/>
          <p:cNvSpPr>
            <a:spLocks noChangeArrowheads="1"/>
          </p:cNvSpPr>
          <p:nvPr/>
        </p:nvSpPr>
        <p:spPr bwMode="auto">
          <a:xfrm>
            <a:off x="304800" y="1095375"/>
            <a:ext cx="8686800" cy="549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nSpc>
                <a:spcPct val="150000"/>
              </a:lnSpc>
            </a:pPr>
            <a:r>
              <a:rPr lang="en-US" altLang="en-US" sz="2400" b="1">
                <a:solidFill>
                  <a:srgbClr val="FF0000"/>
                </a:solidFill>
                <a:latin typeface="Times New Roman" panose="02020603050405020304" pitchFamily="18" charset="0"/>
                <a:cs typeface="Times New Roman" panose="02020603050405020304" pitchFamily="18" charset="0"/>
              </a:rPr>
              <a:t>Điều 5. Quyền của sinh viên</a:t>
            </a:r>
            <a:endParaRPr lang="en-US" altLang="en-US" sz="2400">
              <a:solidFill>
                <a:srgbClr val="FF0000"/>
              </a:solidFill>
              <a:latin typeface="Times New Roman" pitchFamily="18" charset="0"/>
              <a:cs typeface="Times New Roman" panose="02020603050405020304" pitchFamily="18" charset="0"/>
            </a:endParaRPr>
          </a:p>
          <a:p>
            <a:pPr algn="just"/>
            <a:r>
              <a:rPr lang="en-US" altLang="en-US" sz="1500">
                <a:solidFill>
                  <a:srgbClr val="0000CC"/>
                </a:solidFill>
                <a:latin typeface="Times New Roman" panose="02020603050405020304" pitchFamily="18" charset="0"/>
                <a:cs typeface="Times New Roman" panose="02020603050405020304" pitchFamily="18" charset="0"/>
              </a:rPr>
              <a:t>1. Được nhận vào học đúng ngành đã đăng ký dự tuyển nếu đủ các điều kiện trúng tuyển theo quy định của Bộ Giáo dục và Đào tạo và của Nhà trường.</a:t>
            </a:r>
          </a:p>
          <a:p>
            <a:pPr algn="just"/>
            <a:r>
              <a:rPr lang="en-US" altLang="en-US" sz="1500">
                <a:solidFill>
                  <a:srgbClr val="0000CC"/>
                </a:solidFill>
                <a:latin typeface="Times New Roman" panose="02020603050405020304" pitchFamily="18" charset="0"/>
                <a:cs typeface="Times New Roman" panose="02020603050405020304" pitchFamily="18" charset="0"/>
              </a:rPr>
              <a:t>2. Được tôn trọng và đối xử bình đẳng; được cung cấp đầy đủ thông tin cá nhân về việc học tập, rèn luyện theo quy định của Nhà trường; được phổ biến nội quy, quy chế về đào tạo, rèn luyện và các chế độ, chính sách của Nhà nước có liên quan đến sinh viên.</a:t>
            </a:r>
          </a:p>
          <a:p>
            <a:pPr algn="just"/>
            <a:r>
              <a:rPr lang="en-US" altLang="en-US" sz="1500">
                <a:solidFill>
                  <a:srgbClr val="0000CC"/>
                </a:solidFill>
                <a:latin typeface="Times New Roman" panose="02020603050405020304" pitchFamily="18" charset="0"/>
                <a:cs typeface="Times New Roman" panose="02020603050405020304" pitchFamily="18" charset="0"/>
              </a:rPr>
              <a:t>3. Được tạo điều kiện trong học tập, nghiên cứu khoa học và rèn luyện, bao gồm:</a:t>
            </a:r>
          </a:p>
          <a:p>
            <a:pPr algn="just"/>
            <a:r>
              <a:rPr lang="en-US" altLang="en-US" sz="1500">
                <a:solidFill>
                  <a:srgbClr val="0000CC"/>
                </a:solidFill>
                <a:latin typeface="Times New Roman" panose="02020603050405020304" pitchFamily="18" charset="0"/>
                <a:cs typeface="Times New Roman" panose="02020603050405020304" pitchFamily="18" charset="0"/>
              </a:rPr>
              <a:t>a) Sử dụng hệ thống thư viện, các trang thiết bị và phương tiện phục vụ các hoạt động học tập, nghiên cứu khoa học, văn hóa, văn nghệ, thể dục, thể thao;</a:t>
            </a:r>
          </a:p>
          <a:p>
            <a:pPr algn="just"/>
            <a:r>
              <a:rPr lang="en-US" altLang="en-US" sz="1500">
                <a:solidFill>
                  <a:srgbClr val="0000CC"/>
                </a:solidFill>
                <a:latin typeface="Times New Roman" panose="02020603050405020304" pitchFamily="18" charset="0"/>
                <a:cs typeface="Times New Roman" panose="02020603050405020304" pitchFamily="18" charset="0"/>
              </a:rPr>
              <a:t>b) Tham gia nghiên cứu khoa học, thi sinh viên giỏi, thi Olympic các môn học, thi sáng tạo khoa học, kỹ thuật;</a:t>
            </a:r>
          </a:p>
          <a:p>
            <a:pPr algn="just"/>
            <a:r>
              <a:rPr lang="en-US" altLang="en-US" sz="1500">
                <a:solidFill>
                  <a:srgbClr val="0000CC"/>
                </a:solidFill>
                <a:latin typeface="Times New Roman" panose="02020603050405020304" pitchFamily="18" charset="0"/>
                <a:cs typeface="Times New Roman" panose="02020603050405020304" pitchFamily="18" charset="0"/>
              </a:rPr>
              <a:t>c) Chăm sóc, bảo vệ sức khỏe theo quy định hiện hành của Nhà nước;</a:t>
            </a:r>
          </a:p>
          <a:p>
            <a:pPr algn="just"/>
            <a:r>
              <a:rPr lang="en-US" altLang="en-US" sz="1500">
                <a:solidFill>
                  <a:srgbClr val="0000CC"/>
                </a:solidFill>
                <a:latin typeface="Times New Roman" panose="02020603050405020304" pitchFamily="18" charset="0"/>
                <a:cs typeface="Times New Roman" panose="02020603050405020304" pitchFamily="18" charset="0"/>
              </a:rPr>
              <a:t>d) Đăng ký dự tuyển đi học, tham gia các hoạt động giao lưu, trao đổi sinh viên ở nước ngoài; học chuyển tiếp ở các trình độ đào tạo cao hơn theo quy định hiện hành;</a:t>
            </a:r>
          </a:p>
          <a:p>
            <a:pPr algn="just"/>
            <a:r>
              <a:rPr lang="en-US" altLang="en-US" sz="1500">
                <a:solidFill>
                  <a:srgbClr val="0000CC"/>
                </a:solidFill>
                <a:latin typeface="Times New Roman" panose="02020603050405020304" pitchFamily="18" charset="0"/>
                <a:cs typeface="Times New Roman" panose="02020603050405020304" pitchFamily="18" charset="0"/>
              </a:rPr>
              <a:t>đ) Tham gia hoạt động trong tổ chức Đảng Cộng sản Việt Nam, Đoàn TNCS Hồ Chí Minh, Hội Sinh viên Việt Nam; tham gia các tổ chức tự quản của sinh viên, các hoạt động xã hội có liên quan ở trong và ngoài trường học theo quy định của pháp luật; các hoạt động văn hóa, văn nghệ, thể thao lành mạnh, phù hợp với mục tiêu đào tạo của Nhà trường;</a:t>
            </a:r>
          </a:p>
          <a:p>
            <a:pPr algn="just"/>
            <a:r>
              <a:rPr lang="en-US" altLang="en-US" sz="1500">
                <a:solidFill>
                  <a:srgbClr val="0000CC"/>
                </a:solidFill>
                <a:latin typeface="Times New Roman" panose="02020603050405020304" pitchFamily="18" charset="0"/>
                <a:cs typeface="Times New Roman" panose="02020603050405020304" pitchFamily="18" charset="0"/>
              </a:rPr>
              <a:t>e) Sử dụng các dịch vụ công tác xã hội hiện có của Nhà trường (bao gồm các dịch vụ về hướng nghiệp, tư vấn việc làm, tư vấn sức khỏe, tâm lý, hỗ trợ sinh viên có hoàn cảnh đặc biệt,...);</a:t>
            </a:r>
          </a:p>
          <a:p>
            <a:pPr algn="just"/>
            <a:r>
              <a:rPr lang="en-US" altLang="en-US" sz="1500">
                <a:solidFill>
                  <a:srgbClr val="0000CC"/>
                </a:solidFill>
                <a:latin typeface="Times New Roman" panose="02020603050405020304" pitchFamily="18" charset="0"/>
                <a:cs typeface="Times New Roman" panose="02020603050405020304" pitchFamily="18" charset="0"/>
              </a:rPr>
              <a:t>f) Nghỉ học tạm thời, học theo tiến độ chậm, tiến độ nhanh, học cùng lúc hai chương trình, chuyển trường theo quy chế về đào tạo của Bộ Giáo dục và Đào tạo và quy định đào tạo của Nhà trường; được nghỉ hè, nghỉ tết, nghỉ lễ theo quy định.</a:t>
            </a:r>
          </a:p>
        </p:txBody>
      </p:sp>
      <p:pic>
        <p:nvPicPr>
          <p:cNvPr id="41987" name="Picture 2"/>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10" name="Rectangle 2"/>
          <p:cNvSpPr>
            <a:spLocks noChangeArrowheads="1"/>
          </p:cNvSpPr>
          <p:nvPr/>
        </p:nvSpPr>
        <p:spPr bwMode="auto">
          <a:xfrm>
            <a:off x="381000" y="1095375"/>
            <a:ext cx="8534400" cy="549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nSpc>
                <a:spcPct val="150000"/>
              </a:lnSpc>
            </a:pPr>
            <a:r>
              <a:rPr lang="en-US" altLang="en-US" sz="2400" b="1">
                <a:solidFill>
                  <a:srgbClr val="FF0000"/>
                </a:solidFill>
                <a:latin typeface="Times New Roman" panose="02020603050405020304" pitchFamily="18" charset="0"/>
                <a:cs typeface="Times New Roman" panose="02020603050405020304" pitchFamily="18" charset="0"/>
              </a:rPr>
              <a:t>Điều 5. Quyền của sinh viên</a:t>
            </a:r>
            <a:endParaRPr lang="en-US" altLang="en-US" sz="2400">
              <a:solidFill>
                <a:srgbClr val="FF0000"/>
              </a:solidFill>
              <a:latin typeface="Times New Roman" panose="02020603050405020304" pitchFamily="18" charset="0"/>
              <a:cs typeface="Times New Roman" panose="02020603050405020304" pitchFamily="18" charset="0"/>
            </a:endParaRPr>
          </a:p>
          <a:p>
            <a:pPr algn="just"/>
            <a:r>
              <a:rPr lang="en-US" altLang="en-US" sz="2100">
                <a:solidFill>
                  <a:srgbClr val="0000CC"/>
                </a:solidFill>
                <a:latin typeface="Times New Roman" panose="02020603050405020304" pitchFamily="18" charset="0"/>
                <a:cs typeface="Times New Roman" panose="02020603050405020304" pitchFamily="18" charset="0"/>
              </a:rPr>
              <a:t>4. Được hưởng các chế độ, chính sách; được xét nhận học bổng khuyến khích học tập, học bổng do các tổ chức, cá nhân trong và ngoài nước tài trợ theo quy định hiện hành; được miễn giảm phí khi sử dụng các dịch vụ công cộng về giao thông, giải trí, tham quan bảo tàng, di tích lịch sử, công trình văn hóa theo quy định của Nhà nước.</a:t>
            </a:r>
          </a:p>
          <a:p>
            <a:pPr algn="just"/>
            <a:r>
              <a:rPr lang="en-US" altLang="en-US" sz="2100">
                <a:solidFill>
                  <a:srgbClr val="0000CC"/>
                </a:solidFill>
                <a:latin typeface="Times New Roman" panose="02020603050405020304" pitchFamily="18" charset="0"/>
                <a:cs typeface="Times New Roman" panose="02020603050405020304" pitchFamily="18" charset="0"/>
              </a:rPr>
              <a:t>5. Được góp ý kiến, tham gia quản lý và giám sát hoạt động giáo dục và các điều kiện đảm bảo chất lượng giáo dục; trực tiếp hoặc thông qua đại diện hợp pháp của mình kiến nghị các giải pháp góp phần xây dựng và phát triển Nhà trường; đề đạt nguyện vọng và khiếu nại lên các Phòng, Ban chức năng giải quyết các vấn đề có liên quan đến quyền và lợi ích chính đáng của sinh viên.</a:t>
            </a:r>
          </a:p>
          <a:p>
            <a:pPr algn="just"/>
            <a:r>
              <a:rPr lang="en-US" altLang="en-US" sz="2100">
                <a:solidFill>
                  <a:srgbClr val="0000CC"/>
                </a:solidFill>
                <a:latin typeface="Times New Roman" panose="02020603050405020304" pitchFamily="18" charset="0"/>
                <a:cs typeface="Times New Roman" panose="02020603050405020304" pitchFamily="18" charset="0"/>
              </a:rPr>
              <a:t>6. Được xét tiếp nhận vào Trung tâm nội trú và ưu tiên khi sắp xếp vào ở Trung tâm nội trú theo quy định.</a:t>
            </a:r>
          </a:p>
          <a:p>
            <a:pPr algn="just"/>
            <a:r>
              <a:rPr lang="en-US" altLang="en-US" sz="2100">
                <a:solidFill>
                  <a:srgbClr val="0000CC"/>
                </a:solidFill>
                <a:latin typeface="Times New Roman" panose="02020603050405020304" pitchFamily="18" charset="0"/>
                <a:cs typeface="Times New Roman" panose="02020603050405020304" pitchFamily="18" charset="0"/>
              </a:rPr>
              <a:t>7. Sinh viên đủ điều kiện công nhận tốt nghiệp sẽ được cấp bằng tốt nghiệp, chứng chỉ, bảng điểm học tập và rèn luyện, các giấy tờ liên quan và giải quyết các thủ tục hành chính khác.</a:t>
            </a:r>
          </a:p>
        </p:txBody>
      </p:sp>
      <p:pic>
        <p:nvPicPr>
          <p:cNvPr id="43011" name="Picture 2"/>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4" name="Rectangle 2"/>
          <p:cNvSpPr>
            <a:spLocks noChangeArrowheads="1"/>
          </p:cNvSpPr>
          <p:nvPr/>
        </p:nvSpPr>
        <p:spPr bwMode="auto">
          <a:xfrm>
            <a:off x="304800" y="1238250"/>
            <a:ext cx="8686800" cy="540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2300" b="1">
                <a:solidFill>
                  <a:srgbClr val="FF0000"/>
                </a:solidFill>
                <a:latin typeface="Times New Roman" panose="02020603050405020304" pitchFamily="18" charset="0"/>
                <a:cs typeface="Times New Roman" panose="02020603050405020304" pitchFamily="18" charset="0"/>
              </a:rPr>
              <a:t>Điều 6. Các hành vi sinh viên không được làm</a:t>
            </a:r>
            <a:endParaRPr lang="en-US" altLang="en-US" sz="2300">
              <a:solidFill>
                <a:srgbClr val="FF0000"/>
              </a:solidFill>
              <a:latin typeface="Times New Roman" pitchFamily="18" charset="0"/>
              <a:cs typeface="Times New Roman" panose="02020603050405020304" pitchFamily="18" charset="0"/>
            </a:endParaRPr>
          </a:p>
          <a:p>
            <a:pPr algn="just"/>
            <a:r>
              <a:rPr lang="en-US" altLang="en-US" sz="2300">
                <a:solidFill>
                  <a:srgbClr val="0000CC"/>
                </a:solidFill>
                <a:latin typeface="Times New Roman" panose="02020603050405020304" pitchFamily="18" charset="0"/>
                <a:cs typeface="Times New Roman" panose="02020603050405020304" pitchFamily="18" charset="0"/>
              </a:rPr>
              <a:t>1. Xúc phạm nhân phẩm, danh dự, xâm phạm thân thể nhà giáo, cán bộ quản lý, viên chức, nhân viên, người học của Nhà trường và người khác.</a:t>
            </a:r>
          </a:p>
          <a:p>
            <a:pPr algn="just"/>
            <a:r>
              <a:rPr lang="en-US" altLang="en-US" sz="2300">
                <a:solidFill>
                  <a:srgbClr val="0000CC"/>
                </a:solidFill>
                <a:latin typeface="Times New Roman" panose="02020603050405020304" pitchFamily="18" charset="0"/>
                <a:cs typeface="Times New Roman" panose="02020603050405020304" pitchFamily="18" charset="0"/>
              </a:rPr>
              <a:t>2. Gian lận trong học tập, kiểm tra, thi cử như: quay cóp, mang tài liệu vào phòng thi, xin điểm; học, thi, thực tập hộ người khác hoặc nhờ người khác học, thi, thực tập hộ; sao chép, nhờ hoặc làm hộ tiểu luận, đồ án, khóa luận tốt nghiệp; tổ chức hoặc tham gia tổ chức các hành vi gian lận khác.</a:t>
            </a:r>
          </a:p>
          <a:p>
            <a:pPr algn="just"/>
            <a:r>
              <a:rPr lang="en-US" altLang="en-US" sz="2300">
                <a:solidFill>
                  <a:srgbClr val="0000CC"/>
                </a:solidFill>
                <a:latin typeface="Times New Roman" panose="02020603050405020304" pitchFamily="18" charset="0"/>
                <a:cs typeface="Times New Roman" panose="02020603050405020304" pitchFamily="18" charset="0"/>
              </a:rPr>
              <a:t>3. Hút thuốc, uống rượu, bia trong trường học; say rượu, bia khi đến lớp học.</a:t>
            </a:r>
          </a:p>
          <a:p>
            <a:pPr algn="just"/>
            <a:r>
              <a:rPr lang="en-US" altLang="en-US" sz="2300">
                <a:solidFill>
                  <a:srgbClr val="0000CC"/>
                </a:solidFill>
                <a:latin typeface="Times New Roman" panose="02020603050405020304" pitchFamily="18" charset="0"/>
                <a:cs typeface="Times New Roman" panose="02020603050405020304" pitchFamily="18" charset="0"/>
              </a:rPr>
              <a:t>4. Tổ chức hoặc tham gia tụ tập đông người, biểu tình, khiếu kiện trái pháp luật; tham gia tệ nạn xã hội, gây rối an ninh, trật tự an toàn trong trường hoặc ngoài xã hội.</a:t>
            </a:r>
          </a:p>
          <a:p>
            <a:pPr algn="just"/>
            <a:r>
              <a:rPr lang="en-US" altLang="en-US" sz="2300">
                <a:solidFill>
                  <a:srgbClr val="0000CC"/>
                </a:solidFill>
                <a:latin typeface="Times New Roman" panose="02020603050405020304" pitchFamily="18" charset="0"/>
                <a:cs typeface="Times New Roman" panose="02020603050405020304" pitchFamily="18" charset="0"/>
              </a:rPr>
              <a:t>5. Tổ chức hoặc tham gia đua xe, cổ vũ đua xe trái phép.</a:t>
            </a:r>
          </a:p>
          <a:p>
            <a:pPr algn="just"/>
            <a:endParaRPr lang="en-US" altLang="en-US" sz="2300">
              <a:solidFill>
                <a:srgbClr val="0000CC"/>
              </a:solidFill>
              <a:latin typeface="Times New Roman" pitchFamily="18" charset="0"/>
              <a:cs typeface="Times New Roman" panose="02020603050405020304" pitchFamily="18" charset="0"/>
            </a:endParaRPr>
          </a:p>
        </p:txBody>
      </p:sp>
      <p:pic>
        <p:nvPicPr>
          <p:cNvPr id="44035" name="Picture 3"/>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58" name="Rectangle 2"/>
          <p:cNvSpPr>
            <a:spLocks noChangeArrowheads="1"/>
          </p:cNvSpPr>
          <p:nvPr/>
        </p:nvSpPr>
        <p:spPr bwMode="auto">
          <a:xfrm>
            <a:off x="304800" y="1238250"/>
            <a:ext cx="8686800" cy="552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2300" b="1">
                <a:solidFill>
                  <a:srgbClr val="FF0000"/>
                </a:solidFill>
                <a:latin typeface="Times New Roman" panose="02020603050405020304" pitchFamily="18" charset="0"/>
                <a:cs typeface="Times New Roman" panose="02020603050405020304" pitchFamily="18" charset="0"/>
              </a:rPr>
              <a:t>Điều 6. Các hành vi sinh viên không được làm</a:t>
            </a:r>
            <a:endParaRPr lang="en-US" altLang="en-US" sz="2300">
              <a:solidFill>
                <a:srgbClr val="FF0000"/>
              </a:solidFill>
              <a:latin typeface="Times New Roman" panose="02020603050405020304" pitchFamily="18" charset="0"/>
              <a:cs typeface="Times New Roman" panose="02020603050405020304" pitchFamily="18" charset="0"/>
            </a:endParaRPr>
          </a:p>
          <a:p>
            <a:pPr algn="just"/>
            <a:r>
              <a:rPr lang="en-US" altLang="en-US" sz="2200">
                <a:solidFill>
                  <a:srgbClr val="0000CC"/>
                </a:solidFill>
                <a:latin typeface="Times New Roman" panose="02020603050405020304" pitchFamily="18" charset="0"/>
                <a:cs typeface="Times New Roman" panose="02020603050405020304" pitchFamily="18" charset="0"/>
              </a:rPr>
              <a:t>6. Tổ chức hoặc tham gia đánh bạc dưới mọi hình thức.</a:t>
            </a:r>
          </a:p>
          <a:p>
            <a:pPr algn="just"/>
            <a:r>
              <a:rPr lang="en-US" altLang="en-US" sz="2200">
                <a:solidFill>
                  <a:srgbClr val="0000CC"/>
                </a:solidFill>
                <a:latin typeface="Times New Roman" panose="02020603050405020304" pitchFamily="18" charset="0"/>
                <a:cs typeface="Times New Roman" panose="02020603050405020304" pitchFamily="18" charset="0"/>
              </a:rPr>
              <a:t>7. Sản xuất, buôn bán, vận chuyển, phát tán, tàng trữ, sử dụng hoặc lôi kéo người khác sử dụng vũ khí, chất nổ, các chất ma túy, các loại dược phẩm, hóa chất cấm sử dụng; các tài liệu, ấn phẩm, thông tin phản động, đồi trụy và các tài liệu cấm khác theo quy định của Nhà nước; tổ chức, tham gia, truyền bá các hoạt động mê tín dị đoan, các hoạt động tôn giáo trong cơ sở giáo dục đại học và các hành vi vi phạm đạo đức khác.</a:t>
            </a:r>
          </a:p>
          <a:p>
            <a:pPr algn="just"/>
            <a:r>
              <a:rPr lang="en-US" altLang="en-US" sz="2200">
                <a:solidFill>
                  <a:srgbClr val="0000CC"/>
                </a:solidFill>
                <a:latin typeface="Times New Roman" panose="02020603050405020304" pitchFamily="18" charset="0"/>
                <a:cs typeface="Times New Roman" panose="02020603050405020304" pitchFamily="18" charset="0"/>
              </a:rPr>
              <a:t>8. Thành lập hoặc tham gia các hoạt động mang tính chất chính trị trái pháp luật; tổ chức hoặc tham gia các hoạt động tập thể mang danh nghĩa Nhà trường khi chưa được phép.</a:t>
            </a:r>
          </a:p>
          <a:p>
            <a:pPr algn="just"/>
            <a:r>
              <a:rPr lang="en-US" altLang="en-US" sz="2200">
                <a:solidFill>
                  <a:srgbClr val="0000CC"/>
                </a:solidFill>
                <a:latin typeface="Times New Roman" panose="02020603050405020304" pitchFamily="18" charset="0"/>
                <a:cs typeface="Times New Roman" panose="02020603050405020304" pitchFamily="18" charset="0"/>
              </a:rPr>
              <a:t>9. Đăng tải, bình luận, chia sẻ bài viết, hình ảnh có nội dung dung tục, bạo lực, đồi trụy, xâm phạm an ninh quốc gia, chống phá Đảng và Nhà nước, xuyên tạc, vu khống, xúc phạm uy tín của tổ chức, danh dự và nhân phẩm của cá nhân trên mạng Intenet.</a:t>
            </a:r>
          </a:p>
          <a:p>
            <a:pPr algn="just"/>
            <a:r>
              <a:rPr lang="en-US" altLang="en-US" sz="2200">
                <a:solidFill>
                  <a:srgbClr val="0000CC"/>
                </a:solidFill>
                <a:latin typeface="Times New Roman" panose="02020603050405020304" pitchFamily="18" charset="0"/>
                <a:cs typeface="Times New Roman" panose="02020603050405020304" pitchFamily="18" charset="0"/>
              </a:rPr>
              <a:t>10. Tổ chức hoặc tham gia các hoạt động vi phạm pháp luật khác.</a:t>
            </a:r>
          </a:p>
        </p:txBody>
      </p:sp>
      <p:pic>
        <p:nvPicPr>
          <p:cNvPr id="45059" name="Picture 3"/>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2" name="Rectangle 2"/>
          <p:cNvSpPr>
            <a:spLocks noChangeArrowheads="1"/>
          </p:cNvSpPr>
          <p:nvPr/>
        </p:nvSpPr>
        <p:spPr bwMode="auto">
          <a:xfrm>
            <a:off x="304800" y="1238250"/>
            <a:ext cx="8686800" cy="549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2300" b="1">
                <a:solidFill>
                  <a:srgbClr val="FF0000"/>
                </a:solidFill>
                <a:latin typeface="Times New Roman" panose="02020603050405020304" pitchFamily="18" charset="0"/>
                <a:cs typeface="Times New Roman" panose="02020603050405020304" pitchFamily="18" charset="0"/>
              </a:rPr>
              <a:t>Khen th</a:t>
            </a:r>
            <a:r>
              <a:rPr lang="vi-VN" altLang="en-US" sz="2300" b="1">
                <a:solidFill>
                  <a:srgbClr val="FF0000"/>
                </a:solidFill>
                <a:latin typeface="Times New Roman" panose="02020603050405020304" pitchFamily="18" charset="0"/>
                <a:cs typeface="Times New Roman" panose="02020603050405020304" pitchFamily="18" charset="0"/>
              </a:rPr>
              <a:t>ư</a:t>
            </a:r>
            <a:r>
              <a:rPr lang="en-US" altLang="en-US" sz="2300" b="1">
                <a:solidFill>
                  <a:srgbClr val="FF0000"/>
                </a:solidFill>
                <a:latin typeface="Times New Roman" panose="02020603050405020304" pitchFamily="18" charset="0"/>
                <a:cs typeface="Times New Roman" panose="02020603050405020304" pitchFamily="18" charset="0"/>
              </a:rPr>
              <a:t>ởng </a:t>
            </a:r>
          </a:p>
          <a:p>
            <a:r>
              <a:rPr lang="en-US" altLang="en-US" sz="2200">
                <a:solidFill>
                  <a:srgbClr val="0000CC"/>
                </a:solidFill>
                <a:latin typeface="Times New Roman" panose="02020603050405020304" pitchFamily="18" charset="0"/>
                <a:cs typeface="Times New Roman" panose="02020603050405020304" pitchFamily="18" charset="0"/>
              </a:rPr>
              <a:t>1. Khen thưởng thường xuyên, kịp thời đối với cá nhân và tập thể lớp sinh viên đạt thành tích xứng đáng. </a:t>
            </a:r>
          </a:p>
          <a:p>
            <a:pPr algn="just"/>
            <a:r>
              <a:rPr lang="en-US" altLang="en-US" sz="2200">
                <a:solidFill>
                  <a:srgbClr val="0000CC"/>
                </a:solidFill>
                <a:latin typeface="Times New Roman" panose="02020603050405020304" pitchFamily="18" charset="0"/>
                <a:cs typeface="Times New Roman" panose="02020603050405020304" pitchFamily="18" charset="0"/>
              </a:rPr>
              <a:t>(Đoạt giải các cuộc thi Olympic các môn học, thi nghiên cứu khoa học, các cuộc thi sáng tạo kỹ thuật, học thuật, văn hóa, văn nghệ, thể thao; Đóng góp có hiệu quả trong công tác Đảng, Đoàn thanh niên, Hội sinh viên; hoạt động thanh niên xung kích, sinh viên tình nguyện;…)</a:t>
            </a:r>
          </a:p>
          <a:p>
            <a:pPr algn="just"/>
            <a:endParaRPr lang="en-US" altLang="en-US" sz="2200">
              <a:solidFill>
                <a:srgbClr val="0000CC"/>
              </a:solidFill>
              <a:latin typeface="Times New Roman" pitchFamily="18" charset="0"/>
              <a:cs typeface="Times New Roman" panose="02020603050405020304" pitchFamily="18" charset="0"/>
            </a:endParaRPr>
          </a:p>
          <a:p>
            <a:pPr algn="just"/>
            <a:r>
              <a:rPr lang="en-US" altLang="en-US" sz="2200">
                <a:solidFill>
                  <a:srgbClr val="0000CC"/>
                </a:solidFill>
                <a:latin typeface="Times New Roman" panose="02020603050405020304" pitchFamily="18" charset="0"/>
                <a:cs typeface="Times New Roman" panose="02020603050405020304" pitchFamily="18" charset="0"/>
              </a:rPr>
              <a:t>2. Thi đua, khen thưởng toàn diện, định kỳ đối với cá nhân và tập thể lớp sinh viên được tiến hành vào cuối năm học.</a:t>
            </a:r>
          </a:p>
          <a:p>
            <a:pPr algn="just"/>
            <a:r>
              <a:rPr lang="en-US" altLang="en-US" sz="2000" b="1">
                <a:solidFill>
                  <a:srgbClr val="FF0000"/>
                </a:solidFill>
                <a:latin typeface="Times New Roman" panose="02020603050405020304" pitchFamily="18" charset="0"/>
                <a:cs typeface="Times New Roman" panose="02020603050405020304" pitchFamily="18" charset="0"/>
              </a:rPr>
              <a:t>Kỷ luật</a:t>
            </a:r>
          </a:p>
          <a:p>
            <a:pPr algn="just"/>
            <a:r>
              <a:rPr lang="en-US" altLang="en-US" sz="2200">
                <a:solidFill>
                  <a:srgbClr val="0000CC"/>
                </a:solidFill>
                <a:latin typeface="Times New Roman" panose="02020603050405020304" pitchFamily="18" charset="0"/>
                <a:cs typeface="Times New Roman" panose="02020603050405020304" pitchFamily="18" charset="0"/>
              </a:rPr>
              <a:t>	Những sinh viên có hành vi vi phạm thì tùy tính chất, mức độ, hậu quả của hành vi vi phạm có thể được nhắc nhở, phê bình hoặc phải chịu một trong các hình thức kỷ luật: Khiển trách, Cảnh cáo, Đình chỉ học tập có thời hạn; Buộc thôi học.</a:t>
            </a:r>
          </a:p>
          <a:p>
            <a:pPr algn="just"/>
            <a:endParaRPr lang="en-US" altLang="en-US" sz="2200">
              <a:solidFill>
                <a:srgbClr val="0000CC"/>
              </a:solidFill>
              <a:latin typeface="Times New Roman" panose="02020603050405020304" pitchFamily="18" charset="0"/>
              <a:cs typeface="Times New Roman" panose="02020603050405020304" pitchFamily="18" charset="0"/>
            </a:endParaRPr>
          </a:p>
        </p:txBody>
      </p:sp>
      <p:pic>
        <p:nvPicPr>
          <p:cNvPr id="46083" name="Picture 3"/>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6" name="Content Placeholder 1"/>
          <p:cNvSpPr>
            <a:spLocks noGrp="1"/>
          </p:cNvSpPr>
          <p:nvPr>
            <p:ph idx="4294967295"/>
          </p:nvPr>
        </p:nvSpPr>
        <p:spPr>
          <a:xfrm>
            <a:off x="533400" y="1524000"/>
            <a:ext cx="8335963" cy="533400"/>
          </a:xfrm>
        </p:spPr>
        <p:txBody>
          <a:bodyPr/>
          <a:lstStyle/>
          <a:p>
            <a:pPr marL="0" indent="0" algn="ctr">
              <a:buFont typeface="Wingdings" panose="05000000000000000000" pitchFamily="2" charset="2"/>
              <a:buNone/>
            </a:pPr>
            <a:r>
              <a:rPr lang="pt-BR" altLang="en-US" b="1" smtClean="0">
                <a:solidFill>
                  <a:srgbClr val="C00000"/>
                </a:solidFill>
                <a:latin typeface="Times New Roman" panose="02020603050405020304" pitchFamily="18" charset="0"/>
                <a:cs typeface="Times New Roman" panose="02020603050405020304" pitchFamily="18" charset="0"/>
              </a:rPr>
              <a:t>CHẾ ĐỘ CHÍNH SÁCH CHO SINH VIÊN</a:t>
            </a:r>
            <a:endParaRPr lang="en-US" altLang="en-US" b="1" smtClean="0">
              <a:solidFill>
                <a:srgbClr val="C00000"/>
              </a:solidFill>
              <a:latin typeface="Times New Roman" pitchFamily="18" charset="0"/>
              <a:cs typeface="Times New Roman" panose="02020603050405020304" pitchFamily="18" charset="0"/>
            </a:endParaRPr>
          </a:p>
          <a:p>
            <a:pPr marL="0" indent="0" algn="ctr">
              <a:buFont typeface="Wingdings" panose="05000000000000000000" pitchFamily="2" charset="2"/>
              <a:buNone/>
            </a:pPr>
            <a:endParaRPr lang="en-US" altLang="en-US" sz="1800" i="1" smtClean="0"/>
          </a:p>
          <a:p>
            <a:pPr marL="0" indent="0">
              <a:buFont typeface="Wingdings" panose="05000000000000000000" pitchFamily="2" charset="2"/>
              <a:buNone/>
            </a:pPr>
            <a:endParaRPr lang="en-US" altLang="en-US" smtClean="0"/>
          </a:p>
        </p:txBody>
      </p:sp>
      <p:pic>
        <p:nvPicPr>
          <p:cNvPr id="47107" name="Picture 3"/>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Title 1"/>
          <p:cNvSpPr>
            <a:spLocks noGrp="1"/>
          </p:cNvSpPr>
          <p:nvPr>
            <p:ph type="title"/>
          </p:nvPr>
        </p:nvSpPr>
        <p:spPr>
          <a:xfrm>
            <a:off x="561975" y="2171700"/>
            <a:ext cx="8229600" cy="3543300"/>
          </a:xfrm>
        </p:spPr>
        <p:txBody>
          <a:bodyPr/>
          <a:lstStyle/>
          <a:p>
            <a:pPr>
              <a:lnSpc>
                <a:spcPct val="150000"/>
              </a:lnSpc>
            </a:pPr>
            <a:r>
              <a:rPr lang="en-US" altLang="en-US" sz="2600" smtClean="0">
                <a:solidFill>
                  <a:srgbClr val="0000CC"/>
                </a:solidFill>
                <a:latin typeface="Times New Roman" panose="02020603050405020304" pitchFamily="18" charset="0"/>
                <a:cs typeface="Times New Roman" panose="02020603050405020304" pitchFamily="18" charset="0"/>
              </a:rPr>
              <a:t>1. TRỢ CẤP XÃ HỘI</a:t>
            </a:r>
            <a:br>
              <a:rPr lang="en-US" altLang="en-US" sz="2600" smtClean="0">
                <a:solidFill>
                  <a:srgbClr val="0000CC"/>
                </a:solidFill>
                <a:latin typeface="Times New Roman" panose="02020603050405020304" pitchFamily="18" charset="0"/>
                <a:cs typeface="Times New Roman" panose="02020603050405020304" pitchFamily="18" charset="0"/>
              </a:rPr>
            </a:br>
            <a:r>
              <a:rPr lang="en-US" altLang="en-US" sz="2600" smtClean="0">
                <a:solidFill>
                  <a:srgbClr val="0000CC"/>
                </a:solidFill>
                <a:latin typeface="Times New Roman" panose="02020603050405020304" pitchFamily="18" charset="0"/>
                <a:cs typeface="Times New Roman" panose="02020603050405020304" pitchFamily="18" charset="0"/>
              </a:rPr>
              <a:t>2. MIỄN, GIẢM HỌC PHÍ</a:t>
            </a:r>
            <a:br>
              <a:rPr lang="en-US" altLang="en-US" sz="2600" smtClean="0">
                <a:solidFill>
                  <a:srgbClr val="0000CC"/>
                </a:solidFill>
                <a:latin typeface="Times New Roman" panose="02020603050405020304" pitchFamily="18" charset="0"/>
                <a:cs typeface="Times New Roman" panose="02020603050405020304" pitchFamily="18" charset="0"/>
              </a:rPr>
            </a:br>
            <a:r>
              <a:rPr lang="en-US" altLang="en-US" sz="2600" smtClean="0">
                <a:solidFill>
                  <a:srgbClr val="0000CC"/>
                </a:solidFill>
                <a:latin typeface="Times New Roman" panose="02020603050405020304" pitchFamily="18" charset="0"/>
                <a:cs typeface="Times New Roman" panose="02020603050405020304" pitchFamily="18" charset="0"/>
              </a:rPr>
              <a:t>3. HỖ TRỢ CHI PHÍ HỌC TẬP</a:t>
            </a:r>
            <a:br>
              <a:rPr lang="en-US" altLang="en-US" sz="2600" smtClean="0">
                <a:solidFill>
                  <a:srgbClr val="0000CC"/>
                </a:solidFill>
                <a:latin typeface="Times New Roman" panose="02020603050405020304" pitchFamily="18" charset="0"/>
                <a:cs typeface="Times New Roman" panose="02020603050405020304" pitchFamily="18" charset="0"/>
              </a:rPr>
            </a:br>
            <a:r>
              <a:rPr lang="en-US" altLang="en-US" sz="2600" smtClean="0">
                <a:solidFill>
                  <a:srgbClr val="0000CC"/>
                </a:solidFill>
                <a:latin typeface="Times New Roman" panose="02020603050405020304" pitchFamily="18" charset="0"/>
                <a:cs typeface="Times New Roman" panose="02020603050405020304" pitchFamily="18" charset="0"/>
              </a:rPr>
              <a:t>4. HỖ TRỢ HỌC TẬP</a:t>
            </a:r>
            <a:br>
              <a:rPr lang="en-US" altLang="en-US" sz="2600" smtClean="0">
                <a:solidFill>
                  <a:srgbClr val="0000CC"/>
                </a:solidFill>
                <a:latin typeface="Times New Roman" panose="02020603050405020304" pitchFamily="18" charset="0"/>
                <a:cs typeface="Times New Roman" panose="02020603050405020304" pitchFamily="18" charset="0"/>
              </a:rPr>
            </a:br>
            <a:r>
              <a:rPr lang="en-US" altLang="en-US" sz="2600" smtClean="0">
                <a:solidFill>
                  <a:srgbClr val="0000CC"/>
                </a:solidFill>
                <a:latin typeface="Times New Roman" panose="02020603050405020304" pitchFamily="18" charset="0"/>
                <a:cs typeface="Times New Roman" panose="02020603050405020304" pitchFamily="18" charset="0"/>
              </a:rPr>
              <a:t>5. TÍN DỤNG </a:t>
            </a:r>
            <a:r>
              <a:rPr lang="vi-VN" altLang="en-US" sz="2600" smtClean="0">
                <a:solidFill>
                  <a:srgbClr val="0000CC"/>
                </a:solidFill>
                <a:latin typeface="Times New Roman" panose="02020603050405020304" pitchFamily="18" charset="0"/>
                <a:cs typeface="Times New Roman" panose="02020603050405020304" pitchFamily="18" charset="0"/>
              </a:rPr>
              <a:t>Ư</a:t>
            </a:r>
            <a:r>
              <a:rPr lang="en-US" altLang="en-US" sz="2600" smtClean="0">
                <a:solidFill>
                  <a:srgbClr val="0000CC"/>
                </a:solidFill>
                <a:latin typeface="Times New Roman" panose="02020603050405020304" pitchFamily="18" charset="0"/>
                <a:cs typeface="Times New Roman" panose="02020603050405020304" pitchFamily="18" charset="0"/>
              </a:rPr>
              <a:t>U ĐÃI CHO SINH VIÊN</a:t>
            </a:r>
            <a:br>
              <a:rPr lang="en-US" altLang="en-US" sz="2600" smtClean="0">
                <a:solidFill>
                  <a:srgbClr val="0000CC"/>
                </a:solidFill>
                <a:latin typeface="Times New Roman" panose="02020603050405020304" pitchFamily="18" charset="0"/>
                <a:cs typeface="Times New Roman" panose="02020603050405020304" pitchFamily="18" charset="0"/>
              </a:rPr>
            </a:br>
            <a:r>
              <a:rPr lang="en-US" altLang="en-US" sz="2600" smtClean="0">
                <a:solidFill>
                  <a:srgbClr val="0000CC"/>
                </a:solidFill>
                <a:latin typeface="Times New Roman" panose="02020603050405020304" pitchFamily="18" charset="0"/>
                <a:cs typeface="Times New Roman" panose="02020603050405020304" pitchFamily="18" charset="0"/>
              </a:rPr>
              <a:t>6. MIỄN, GIẢM TIỀN Ở TRUNG TÂM NỘI TRÚ</a:t>
            </a:r>
          </a:p>
        </p:txBody>
      </p:sp>
    </p:spTree>
  </p:cSld>
  <p:clrMapOvr>
    <a:masterClrMapping/>
  </p:clrMapOvr>
  <p:transition spd="slow">
    <p:pull/>
  </p:transition>
  <p:timing/>
</p:sld>
</file>

<file path=ppt/slides/slide1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130" name="Content Placeholder 1"/>
          <p:cNvSpPr>
            <a:spLocks noGrp="1"/>
          </p:cNvSpPr>
          <p:nvPr>
            <p:ph idx="4294967295"/>
          </p:nvPr>
        </p:nvSpPr>
        <p:spPr>
          <a:xfrm>
            <a:off x="0" y="1295400"/>
            <a:ext cx="9144000" cy="533400"/>
          </a:xfrm>
        </p:spPr>
        <p:txBody>
          <a:bodyPr/>
          <a:lstStyle/>
          <a:p>
            <a:pPr marL="0" indent="0" algn="ctr">
              <a:buFont typeface="Wingdings" panose="05000000000000000000" pitchFamily="2" charset="2"/>
              <a:buNone/>
            </a:pPr>
            <a:r>
              <a:rPr lang="en-US" altLang="en-US" sz="2400" b="1" smtClean="0">
                <a:solidFill>
                  <a:srgbClr val="FF0000"/>
                </a:solidFill>
                <a:latin typeface="Times New Roman" panose="02020603050405020304" pitchFamily="18" charset="0"/>
                <a:cs typeface="Times New Roman" panose="02020603050405020304" pitchFamily="18" charset="0"/>
              </a:rPr>
              <a:t>TRỢ CẤP XÃ HỘI</a:t>
            </a:r>
            <a:endParaRPr lang="en-US" altLang="en-US" sz="2400" smtClean="0">
              <a:solidFill>
                <a:srgbClr val="FF0000"/>
              </a:solidFill>
              <a:latin typeface="Times New Roman" pitchFamily="18" charset="0"/>
              <a:cs typeface="Times New Roman" panose="02020603050405020304" pitchFamily="18" charset="0"/>
            </a:endParaRPr>
          </a:p>
        </p:txBody>
      </p:sp>
      <p:graphicFrame>
        <p:nvGraphicFramePr>
          <p:cNvPr id="10" name="Table 9">
            <a:extLst>
              <a:ext uri="{FF2B5EF4-FFF2-40B4-BE49-F238E27FC236}">
                <a16:creationId xmlns:a16="http://schemas.microsoft.com/office/drawing/2014/main" id="{6B582E93-5E12-4737-8B58-7BE7FDF5F669}"/>
              </a:ext>
            </a:extLst>
          </p:cNvPr>
          <p:cNvGraphicFramePr>
            <a:graphicFrameLocks noGrp="1"/>
          </p:cNvGraphicFramePr>
          <p:nvPr/>
        </p:nvGraphicFramePr>
        <p:xfrm>
          <a:off x="152400" y="1828800"/>
          <a:ext cx="8839200" cy="4876799"/>
        </p:xfrm>
        <a:graphic>
          <a:graphicData uri="http://schemas.openxmlformats.org/drawingml/2006/table">
            <a:tbl>
              <a:tblPr firstRow="1" firstCol="1" bandRow="1">
                <a:tableStyleId>{5C22544A-7EE6-4342-B048-85BDC9FD1C3A}</a:tableStyleId>
              </a:tblPr>
              <a:tblGrid>
                <a:gridCol w="4243156">
                  <a:extLst>
                    <a:ext uri="{9D8B030D-6E8A-4147-A177-3AD203B41FA5}">
                      <a16:colId xmlns:a16="http://schemas.microsoft.com/office/drawing/2014/main" val="20000"/>
                    </a:ext>
                  </a:extLst>
                </a:gridCol>
                <a:gridCol w="4596044">
                  <a:extLst>
                    <a:ext uri="{9D8B030D-6E8A-4147-A177-3AD203B41FA5}">
                      <a16:colId xmlns:a16="http://schemas.microsoft.com/office/drawing/2014/main" val="20001"/>
                    </a:ext>
                  </a:extLst>
                </a:gridCol>
              </a:tblGrid>
              <a:tr h="801563">
                <a:tc>
                  <a:txBody>
                    <a:bodyPr vert="horz" wrap="square"/>
                    <a:lstStyle/>
                    <a:p>
                      <a:pPr algn="ctr">
                        <a:lnSpc>
                          <a:spcPct val="115000"/>
                        </a:lnSpc>
                        <a:spcAft>
                          <a:spcPct val="0"/>
                        </a:spcAft>
                      </a:pPr>
                      <a:r>
                        <a:rPr lang="en-US" sz="1600">
                          <a:effectLst/>
                          <a:latin typeface="Times New Roman" panose="02020603050405020304" pitchFamily="18" charset="0"/>
                          <a:cs typeface="Times New Roman" panose="02020603050405020304" pitchFamily="18" charset="0"/>
                        </a:rPr>
                        <a:t>ĐỐI TƯỢNG TCXH</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tc>
                  <a:txBody>
                    <a:bodyPr vert="horz" wrap="square"/>
                    <a:lstStyle/>
                    <a:p>
                      <a:pPr algn="ctr">
                        <a:lnSpc>
                          <a:spcPct val="100000"/>
                        </a:lnSpc>
                        <a:spcAft>
                          <a:spcPct val="0"/>
                        </a:spcAft>
                      </a:pPr>
                      <a:r>
                        <a:rPr lang="en-US" sz="1600">
                          <a:effectLst/>
                          <a:latin typeface="Times New Roman" panose="02020603050405020304" pitchFamily="18" charset="0"/>
                          <a:cs typeface="Times New Roman" panose="02020603050405020304" pitchFamily="18" charset="0"/>
                        </a:rPr>
                        <a:t>DANH MỤC HỒ SƠ </a:t>
                      </a:r>
                    </a:p>
                    <a:p>
                      <a:pPr algn="ctr">
                        <a:lnSpc>
                          <a:spcPct val="100000"/>
                        </a:lnSpc>
                        <a:spcAft>
                          <a:spcPct val="0"/>
                        </a:spcAft>
                      </a:pPr>
                      <a:r>
                        <a:rPr lang="en-US" sz="1600">
                          <a:effectLst/>
                          <a:latin typeface="Times New Roman" panose="02020603050405020304" pitchFamily="18" charset="0"/>
                          <a:cs typeface="Times New Roman" panose="02020603050405020304" pitchFamily="18" charset="0"/>
                        </a:rPr>
                        <a:t>CẦN NỘP THEO ĐỐI TƯỢNG</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extLst>
                  <a:ext uri="{0D108BD9-81ED-4DB2-BD59-A6C34878D82A}">
                    <a16:rowId xmlns:a16="http://schemas.microsoft.com/office/drawing/2014/main" val="10000"/>
                  </a:ext>
                </a:extLst>
              </a:tr>
              <a:tr h="2404488">
                <a:tc>
                  <a:txBody>
                    <a:bodyPr vert="horz" wrap="square"/>
                    <a:lstStyle/>
                    <a:p>
                      <a:pPr algn="just">
                        <a:lnSpc>
                          <a:spcPct val="115000"/>
                        </a:lnSpc>
                        <a:spcAft>
                          <a:spcPct val="0"/>
                        </a:spcAft>
                      </a:pPr>
                      <a:r>
                        <a:rPr lang="en-US" sz="1600" err="1">
                          <a:effectLst/>
                          <a:latin typeface="Times New Roman" panose="02020603050405020304" pitchFamily="18" charset="0"/>
                          <a:cs typeface="Times New Roman" panose="02020603050405020304" pitchFamily="18" charset="0"/>
                        </a:rPr>
                        <a:t>Đối tượng 1. Sinh viên là người dân tộc thiểu số thường trú tại khu vực vùng cao hoặc các xã (phường, thị trấn) đặc biệt khó khăn thuộc chương trình 135 từ 3 năm trở lên tính đến thời điểm vào học tại trường.</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tc>
                  <a:txBody>
                    <a:bodyPr vert="horz" wrap="square"/>
                    <a:lstStyle/>
                    <a:p>
                      <a:pPr algn="just">
                        <a:lnSpc>
                          <a:spcPct val="150000"/>
                        </a:lnSpc>
                        <a:spcAft>
                          <a:spcPct val="0"/>
                        </a:spcAft>
                      </a:pPr>
                      <a:r>
                        <a:rPr lang="en-US" sz="1600">
                          <a:effectLst/>
                          <a:latin typeface="Times New Roman" panose="02020603050405020304" pitchFamily="18" charset="0"/>
                          <a:cs typeface="Times New Roman" panose="02020603050405020304" pitchFamily="18" charset="0"/>
                        </a:rPr>
                        <a:t>- Đơn xin hưởng trợ cấp xã hội (tải trên website nhà trường/mục</a:t>
                      </a:r>
                      <a:r>
                        <a:rPr lang="en-US" sz="1600" baseline="0">
                          <a:effectLst/>
                          <a:latin typeface="Times New Roman" panose="02020603050405020304" pitchFamily="18" charset="0"/>
                          <a:cs typeface="Times New Roman" panose="02020603050405020304" pitchFamily="18" charset="0"/>
                        </a:rPr>
                        <a:t> sinh viên/văn bản, biểu mẫu</a:t>
                      </a:r>
                      <a:r>
                        <a:rPr lang="en-US" sz="1600">
                          <a:effectLst/>
                          <a:latin typeface="Times New Roman" panose="02020603050405020304" pitchFamily="18" charset="0"/>
                          <a:cs typeface="Times New Roman" panose="02020603050405020304" pitchFamily="18" charset="0"/>
                        </a:rPr>
                        <a:t>).</a:t>
                      </a:r>
                    </a:p>
                    <a:p>
                      <a:pPr algn="just">
                        <a:lnSpc>
                          <a:spcPct val="150000"/>
                        </a:lnSpc>
                        <a:spcAft>
                          <a:spcPct val="0"/>
                        </a:spcAft>
                      </a:pPr>
                      <a:r>
                        <a:rPr lang="en-US" sz="1600">
                          <a:effectLst/>
                          <a:latin typeface="Times New Roman" panose="02020603050405020304" pitchFamily="18" charset="0"/>
                          <a:cs typeface="Times New Roman" panose="02020603050405020304" pitchFamily="18" charset="0"/>
                        </a:rPr>
                        <a:t>- Bản sao công chứng: Giấy khai sinh và Sổ hộ khẩu gia đình.</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extLst>
                  <a:ext uri="{0D108BD9-81ED-4DB2-BD59-A6C34878D82A}">
                    <a16:rowId xmlns:a16="http://schemas.microsoft.com/office/drawing/2014/main" val="10001"/>
                  </a:ext>
                </a:extLst>
              </a:tr>
              <a:tr h="1670748">
                <a:tc>
                  <a:txBody>
                    <a:bodyPr vert="horz" wrap="square"/>
                    <a:lstStyle/>
                    <a:p>
                      <a:pPr algn="just">
                        <a:lnSpc>
                          <a:spcPct val="115000"/>
                        </a:lnSpc>
                        <a:spcAft>
                          <a:spcPct val="0"/>
                        </a:spcAft>
                      </a:pPr>
                      <a:r>
                        <a:rPr lang="en-US" sz="1600" err="1">
                          <a:effectLst/>
                          <a:latin typeface="Times New Roman" panose="02020603050405020304" pitchFamily="18" charset="0"/>
                          <a:cs typeface="Times New Roman" panose="02020603050405020304" pitchFamily="18" charset="0"/>
                        </a:rPr>
                        <a:t>Đối tượng 2: Sinh viên mồ côi cả cha lẫn mẹ, không nơi nương tựa, không có người đỡ đầu chính thức, không có nguồn chu cấp thường xuyên.</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tc>
                  <a:txBody>
                    <a:bodyPr vert="horz" wrap="square"/>
                    <a:lstStyle/>
                    <a:p>
                      <a:pPr algn="just">
                        <a:lnSpc>
                          <a:spcPct val="150000"/>
                        </a:lnSpc>
                        <a:spcAft>
                          <a:spcPct val="0"/>
                        </a:spcAft>
                      </a:pPr>
                      <a:r>
                        <a:rPr lang="en-US" sz="1600">
                          <a:effectLst/>
                          <a:latin typeface="Times New Roman" panose="02020603050405020304" pitchFamily="18" charset="0"/>
                          <a:cs typeface="Times New Roman" panose="02020603050405020304" pitchFamily="18" charset="0"/>
                        </a:rPr>
                        <a:t>- Đơn xin hưởng trợ cấp xã hội (tải trên website nhà trường).</a:t>
                      </a:r>
                    </a:p>
                    <a:p>
                      <a:pPr algn="just">
                        <a:lnSpc>
                          <a:spcPct val="150000"/>
                        </a:lnSpc>
                        <a:spcAft>
                          <a:spcPct val="0"/>
                        </a:spcAft>
                      </a:pPr>
                      <a:r>
                        <a:rPr lang="en-US" sz="1600">
                          <a:effectLst/>
                          <a:latin typeface="Times New Roman" panose="02020603050405020304" pitchFamily="18" charset="0"/>
                          <a:cs typeface="Times New Roman" panose="02020603050405020304" pitchFamily="18" charset="0"/>
                        </a:rPr>
                        <a:t>- Giấy xác nhận mồ côi của Ủy ban nhân dân cấp xã</a:t>
                      </a:r>
                      <a:endParaRPr lang="en-US" sz="1600">
                        <a:effectLst/>
                        <a:latin typeface="Times New Roman" pitchFamily="18" charset="0"/>
                        <a:ea typeface="Calibri"/>
                        <a:cs typeface="Times New Roman" panose="02020603050405020304" pitchFamily="18" charset="0"/>
                      </a:endParaRPr>
                    </a:p>
                  </a:txBody>
                  <a:tcPr marL="15339" marR="15339" marT="0" marB="0" anchor="ctr"/>
                </a:tc>
                <a:extLst>
                  <a:ext uri="{0D108BD9-81ED-4DB2-BD59-A6C34878D82A}">
                    <a16:rowId xmlns:a16="http://schemas.microsoft.com/office/drawing/2014/main" val="10002"/>
                  </a:ext>
                </a:extLst>
              </a:tr>
            </a:tbl>
          </a:graphicData>
        </a:graphic>
      </p:graphicFrame>
      <p:pic>
        <p:nvPicPr>
          <p:cNvPr id="48145" name="Picture 7"/>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sld>
</file>

<file path=ppt/slides/slide1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0178" name="Title 2"/>
          <p:cNvSpPr>
            <a:spLocks noGrp="1"/>
          </p:cNvSpPr>
          <p:nvPr>
            <p:ph type="title"/>
          </p:nvPr>
        </p:nvSpPr>
        <p:spPr>
          <a:xfrm>
            <a:off x="457200" y="1295400"/>
            <a:ext cx="8229600" cy="381000"/>
          </a:xfrm>
        </p:spPr>
        <p:txBody>
          <a:bodyPr/>
          <a:lstStyle/>
          <a:p>
            <a:pPr algn="ctr"/>
            <a:r>
              <a:rPr lang="en-US" altLang="en-US" sz="2400" b="1" smtClean="0">
                <a:solidFill>
                  <a:srgbClr val="FF0000"/>
                </a:solidFill>
                <a:latin typeface="Times New Roman" panose="02020603050405020304" pitchFamily="18" charset="0"/>
                <a:cs typeface="Times New Roman" panose="02020603050405020304" pitchFamily="18" charset="0"/>
              </a:rPr>
              <a:t>TRỢ CẤP XÃ HỘI (Tiếp)</a:t>
            </a:r>
          </a:p>
        </p:txBody>
      </p:sp>
      <p:graphicFrame>
        <p:nvGraphicFramePr>
          <p:cNvPr id="2" name="Content Placeholder 1">
            <a:extLst>
              <a:ext uri="{FF2B5EF4-FFF2-40B4-BE49-F238E27FC236}">
                <a16:creationId xmlns:a16="http://schemas.microsoft.com/office/drawing/2014/main" id="{ADD6DF7A-D348-4300-982F-9979B6EB58CE}"/>
              </a:ext>
            </a:extLst>
          </p:cNvPr>
          <p:cNvGraphicFramePr>
            <a:graphicFrameLocks noGrp="1"/>
          </p:cNvGraphicFramePr>
          <p:nvPr>
            <p:ph idx="4294967295"/>
          </p:nvPr>
        </p:nvGraphicFramePr>
        <p:xfrm>
          <a:off x="76200" y="1762125"/>
          <a:ext cx="8991600" cy="5105400"/>
        </p:xfrm>
        <a:graphic>
          <a:graphicData uri="http://schemas.openxmlformats.org/drawingml/2006/table">
            <a:tbl>
              <a:tblPr firstRow="1" firstCol="1" bandRow="1">
                <a:tableStyleId>{5C22544A-7EE6-4342-B048-85BDC9FD1C3A}</a:tableStyleId>
              </a:tblPr>
              <a:tblGrid>
                <a:gridCol w="4495800">
                  <a:extLst>
                    <a:ext uri="{9D8B030D-6E8A-4147-A177-3AD203B41FA5}">
                      <a16:colId xmlns:a16="http://schemas.microsoft.com/office/drawing/2014/main" val="20000"/>
                    </a:ext>
                  </a:extLst>
                </a:gridCol>
                <a:gridCol w="4495800">
                  <a:extLst>
                    <a:ext uri="{9D8B030D-6E8A-4147-A177-3AD203B41FA5}">
                      <a16:colId xmlns:a16="http://schemas.microsoft.com/office/drawing/2014/main" val="20001"/>
                    </a:ext>
                  </a:extLst>
                </a:gridCol>
              </a:tblGrid>
              <a:tr h="1047358">
                <a:tc>
                  <a:txBody>
                    <a:bodyPr vert="horz" wrap="square"/>
                    <a:lstStyle/>
                    <a:p>
                      <a:pPr algn="ctr">
                        <a:lnSpc>
                          <a:spcPct val="100000"/>
                        </a:lnSpc>
                        <a:spcAft>
                          <a:spcPct val="0"/>
                        </a:spcAft>
                      </a:pPr>
                      <a:r>
                        <a:rPr lang="en-US" sz="1600">
                          <a:effectLst/>
                          <a:latin typeface="Times New Roman" panose="02020603050405020304" pitchFamily="18" charset="0"/>
                          <a:cs typeface="Times New Roman" panose="02020603050405020304" pitchFamily="18" charset="0"/>
                        </a:rPr>
                        <a:t>ĐỐI TƯỢNG TCXH</a:t>
                      </a:r>
                      <a:endParaRPr lang="en-US" sz="1600">
                        <a:effectLst/>
                        <a:latin typeface="Times New Roman" panose="02020603050405020304" pitchFamily="18" charset="0"/>
                        <a:ea typeface="Calibri"/>
                        <a:cs typeface="Times New Roman" panose="02020603050405020304" pitchFamily="18" charset="0"/>
                      </a:endParaRPr>
                    </a:p>
                  </a:txBody>
                  <a:tcPr marL="15337" marR="15337" marT="0" marB="0" anchor="ctr"/>
                </a:tc>
                <a:tc>
                  <a:txBody>
                    <a:bodyPr vert="horz" wrap="square"/>
                    <a:lstStyle/>
                    <a:p>
                      <a:pPr algn="ctr">
                        <a:lnSpc>
                          <a:spcPct val="100000"/>
                        </a:lnSpc>
                        <a:spcAft>
                          <a:spcPct val="0"/>
                        </a:spcAft>
                      </a:pPr>
                      <a:r>
                        <a:rPr lang="en-US" sz="1600">
                          <a:effectLst/>
                          <a:latin typeface="Times New Roman" panose="02020603050405020304" pitchFamily="18" charset="0"/>
                          <a:cs typeface="Times New Roman" panose="02020603050405020304" pitchFamily="18" charset="0"/>
                        </a:rPr>
                        <a:t>DANH MỤC HỒ SƠ </a:t>
                      </a:r>
                    </a:p>
                    <a:p>
                      <a:pPr algn="ctr">
                        <a:lnSpc>
                          <a:spcPct val="100000"/>
                        </a:lnSpc>
                        <a:spcAft>
                          <a:spcPct val="0"/>
                        </a:spcAft>
                      </a:pPr>
                      <a:r>
                        <a:rPr lang="en-US" sz="1600">
                          <a:effectLst/>
                          <a:latin typeface="Times New Roman" panose="02020603050405020304" pitchFamily="18" charset="0"/>
                          <a:cs typeface="Times New Roman" panose="02020603050405020304" pitchFamily="18" charset="0"/>
                        </a:rPr>
                        <a:t>CẦN NỘP THEO ĐỐI TƯỢNG</a:t>
                      </a:r>
                      <a:endParaRPr lang="en-US" sz="1600">
                        <a:effectLst/>
                        <a:latin typeface="Times New Roman" panose="02020603050405020304" pitchFamily="18" charset="0"/>
                        <a:ea typeface="Calibri"/>
                        <a:cs typeface="Times New Roman" panose="02020603050405020304" pitchFamily="18" charset="0"/>
                      </a:endParaRPr>
                    </a:p>
                  </a:txBody>
                  <a:tcPr marL="15337" marR="15337" marT="0" marB="0" anchor="ctr"/>
                </a:tc>
                <a:extLst>
                  <a:ext uri="{0D108BD9-81ED-4DB2-BD59-A6C34878D82A}">
                    <a16:rowId xmlns:a16="http://schemas.microsoft.com/office/drawing/2014/main" val="10000"/>
                  </a:ext>
                </a:extLst>
              </a:tr>
              <a:tr h="1781263">
                <a:tc>
                  <a:txBody>
                    <a:bodyPr vert="horz" wrap="square"/>
                    <a:lstStyle/>
                    <a:p>
                      <a:pPr marL="60325" indent="0" algn="just">
                        <a:lnSpc>
                          <a:spcPct val="100000"/>
                        </a:lnSpc>
                        <a:spcAft>
                          <a:spcPct val="0"/>
                        </a:spcAft>
                      </a:pPr>
                      <a:r>
                        <a:rPr lang="en-US" sz="1600" err="1">
                          <a:effectLst/>
                          <a:latin typeface="Times New Roman" panose="02020603050405020304" pitchFamily="18" charset="0"/>
                          <a:cs typeface="Times New Roman" panose="02020603050405020304" pitchFamily="18" charset="0"/>
                        </a:rPr>
                        <a:t>Đối tượng 3: Sinh viên bị tàn tật theo quy định của Nhà nước tại Nghị định số 81/CP ngày 23/11/1995 là những người gặp khó khăn về kinh tế, khả năng lao động bị suy giảm từ 41% trở lên.</a:t>
                      </a:r>
                      <a:endParaRPr lang="en-US" sz="1600">
                        <a:effectLst/>
                        <a:latin typeface="Times New Roman" panose="02020603050405020304" pitchFamily="18" charset="0"/>
                        <a:ea typeface="Calibri"/>
                        <a:cs typeface="Times New Roman" panose="02020603050405020304" pitchFamily="18" charset="0"/>
                      </a:endParaRPr>
                    </a:p>
                  </a:txBody>
                  <a:tcPr marL="15337" marR="15337" marT="0" marB="0" anchor="ctr"/>
                </a:tc>
                <a:tc>
                  <a:txBody>
                    <a:bodyPr vert="horz" wrap="square"/>
                    <a:lstStyle/>
                    <a:p>
                      <a:pPr algn="just">
                        <a:lnSpc>
                          <a:spcPct val="100000"/>
                        </a:lnSpc>
                        <a:spcAft>
                          <a:spcPct val="0"/>
                        </a:spcAft>
                      </a:pPr>
                      <a:r>
                        <a:rPr lang="en-US" sz="1600">
                          <a:effectLst/>
                          <a:latin typeface="Times New Roman" panose="02020603050405020304" pitchFamily="18" charset="0"/>
                          <a:cs typeface="Times New Roman" panose="02020603050405020304" pitchFamily="18" charset="0"/>
                        </a:rPr>
                        <a:t>- Đơn xin hưởng trợ cấp xã hội (tải trên website nhà trường).</a:t>
                      </a:r>
                    </a:p>
                    <a:p>
                      <a:pPr algn="just">
                        <a:lnSpc>
                          <a:spcPct val="100000"/>
                        </a:lnSpc>
                        <a:spcAft>
                          <a:spcPct val="0"/>
                        </a:spcAft>
                      </a:pPr>
                      <a:r>
                        <a:rPr lang="en-US" sz="1600">
                          <a:effectLst/>
                          <a:latin typeface="Times New Roman" panose="02020603050405020304" pitchFamily="18" charset="0"/>
                          <a:cs typeface="Times New Roman" panose="02020603050405020304" pitchFamily="18" charset="0"/>
                        </a:rPr>
                        <a:t>- Biên bản giám định y khoa. </a:t>
                      </a:r>
                    </a:p>
                    <a:p>
                      <a:pPr algn="just">
                        <a:lnSpc>
                          <a:spcPct val="100000"/>
                        </a:lnSpc>
                        <a:spcAft>
                          <a:spcPct val="0"/>
                        </a:spcAft>
                      </a:pPr>
                      <a:r>
                        <a:rPr lang="en-US" sz="1600">
                          <a:effectLst/>
                          <a:latin typeface="Times New Roman" panose="02020603050405020304" pitchFamily="18" charset="0"/>
                          <a:cs typeface="Times New Roman" panose="02020603050405020304" pitchFamily="18" charset="0"/>
                        </a:rPr>
                        <a:t>- Giấy xác nhận của Ủy ban nhân dân xã (phường) về hoàn cảnh kinh tế khó khăn.</a:t>
                      </a:r>
                    </a:p>
                  </a:txBody>
                  <a:tcPr marL="15337" marR="15337" marT="0" marB="0" anchor="ctr"/>
                </a:tc>
                <a:extLst>
                  <a:ext uri="{0D108BD9-81ED-4DB2-BD59-A6C34878D82A}">
                    <a16:rowId xmlns:a16="http://schemas.microsoft.com/office/drawing/2014/main" val="10001"/>
                  </a:ext>
                </a:extLst>
              </a:tr>
              <a:tr h="2276779">
                <a:tc>
                  <a:txBody>
                    <a:bodyPr vert="horz" wrap="square"/>
                    <a:lstStyle/>
                    <a:p>
                      <a:pPr marL="60325" indent="0" algn="just" defTabSz="900113">
                        <a:lnSpc>
                          <a:spcPct val="100000"/>
                        </a:lnSpc>
                        <a:spcAft>
                          <a:spcPct val="0"/>
                        </a:spcAft>
                      </a:pPr>
                      <a:r>
                        <a:rPr lang="en-US" sz="1600" err="1">
                          <a:effectLst/>
                          <a:latin typeface="Times New Roman" panose="02020603050405020304" pitchFamily="18" charset="0"/>
                          <a:cs typeface="Times New Roman" panose="02020603050405020304" pitchFamily="18" charset="0"/>
                        </a:rPr>
                        <a:t>Đối tượng 4: Sinh viên có hoàn cảnh đặc biệt khó khăn về kinh tế, vượt khó học tập mà gia đình thuộc diện hộ nghèo.</a:t>
                      </a:r>
                    </a:p>
                  </a:txBody>
                  <a:tcPr marL="15337" marR="15337" marT="0" marB="0" anchor="ctr"/>
                </a:tc>
                <a:tc>
                  <a:txBody>
                    <a:bodyPr vert="horz" wrap="square"/>
                    <a:lstStyle/>
                    <a:p>
                      <a:pPr algn="just">
                        <a:lnSpc>
                          <a:spcPct val="100000"/>
                        </a:lnSpc>
                        <a:spcAft>
                          <a:spcPct val="0"/>
                        </a:spcAft>
                      </a:pPr>
                      <a:r>
                        <a:rPr lang="en-US" sz="1600">
                          <a:effectLst/>
                          <a:latin typeface="Times New Roman" panose="02020603050405020304" pitchFamily="18" charset="0"/>
                          <a:cs typeface="Times New Roman" panose="02020603050405020304" pitchFamily="18" charset="0"/>
                        </a:rPr>
                        <a:t>- Đơn xin hưởng trợ cấp xã hội (tải trên website nhà trường).</a:t>
                      </a:r>
                    </a:p>
                    <a:p>
                      <a:pPr algn="just">
                        <a:lnSpc>
                          <a:spcPct val="100000"/>
                        </a:lnSpc>
                        <a:spcAft>
                          <a:spcPct val="0"/>
                        </a:spcAft>
                      </a:pPr>
                      <a:r>
                        <a:rPr lang="en-US" sz="1600">
                          <a:effectLst/>
                          <a:latin typeface="Times New Roman" panose="02020603050405020304" pitchFamily="18" charset="0"/>
                          <a:cs typeface="Times New Roman" panose="02020603050405020304" pitchFamily="18" charset="0"/>
                        </a:rPr>
                        <a:t>- Giấy chứng nhận sinh viên thuộc hộ nghèo của năm do Uỷ ban nhân dân xã (phường, thị trấn) cấp.</a:t>
                      </a:r>
                    </a:p>
                  </a:txBody>
                  <a:tcPr marL="15337" marR="15337" marT="0" marB="0" anchor="ctr"/>
                </a:tc>
                <a:extLst>
                  <a:ext uri="{0D108BD9-81ED-4DB2-BD59-A6C34878D82A}">
                    <a16:rowId xmlns:a16="http://schemas.microsoft.com/office/drawing/2014/main" val="10002"/>
                  </a:ext>
                </a:extLst>
              </a:tr>
            </a:tbl>
          </a:graphicData>
        </a:graphic>
      </p:graphicFrame>
      <p:pic>
        <p:nvPicPr>
          <p:cNvPr id="50193"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sld>
</file>

<file path=ppt/slides/slide1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02" name="Content Placeholder 1"/>
          <p:cNvSpPr>
            <a:spLocks noGrp="1"/>
          </p:cNvSpPr>
          <p:nvPr>
            <p:ph idx="4294967295"/>
          </p:nvPr>
        </p:nvSpPr>
        <p:spPr>
          <a:xfrm>
            <a:off x="533400" y="1295400"/>
            <a:ext cx="8191500" cy="455613"/>
          </a:xfrm>
        </p:spPr>
        <p:txBody>
          <a:bodyPr/>
          <a:lstStyle/>
          <a:p>
            <a:pPr marL="0" indent="0" algn="ctr">
              <a:buFont typeface="Wingdings" panose="05000000000000000000" pitchFamily="2" charset="2"/>
              <a:buNone/>
            </a:pPr>
            <a:r>
              <a:rPr lang="en-US" altLang="en-US" sz="2400" b="1" smtClean="0">
                <a:solidFill>
                  <a:srgbClr val="FF0000"/>
                </a:solidFill>
                <a:latin typeface="Times New Roman" panose="02020603050405020304" pitchFamily="18" charset="0"/>
                <a:cs typeface="Times New Roman" panose="02020603050405020304" pitchFamily="18" charset="0"/>
              </a:rPr>
              <a:t>MIỄN, GIẢM HỌC PHÍ</a:t>
            </a:r>
          </a:p>
          <a:p>
            <a:pPr marL="0" indent="0">
              <a:buFont typeface="Wingdings" panose="05000000000000000000" pitchFamily="2" charset="2"/>
              <a:buNone/>
            </a:pPr>
            <a:endParaRPr lang="en-US" altLang="en-US" sz="2100" smtClean="0"/>
          </a:p>
          <a:p>
            <a:pPr marL="0" indent="0">
              <a:buFont typeface="Wingdings" panose="05000000000000000000" pitchFamily="2" charset="2"/>
              <a:buNone/>
            </a:pPr>
            <a:endParaRPr lang="en-US" altLang="en-US" sz="2100" smtClean="0"/>
          </a:p>
        </p:txBody>
      </p:sp>
      <p:graphicFrame>
        <p:nvGraphicFramePr>
          <p:cNvPr id="3" name="Table 2">
            <a:extLst>
              <a:ext uri="{FF2B5EF4-FFF2-40B4-BE49-F238E27FC236}">
                <a16:creationId xmlns:a16="http://schemas.microsoft.com/office/drawing/2014/main" id="{488B7516-4321-4A6B-824C-363324534B2C}"/>
              </a:ext>
            </a:extLst>
          </p:cNvPr>
          <p:cNvGraphicFramePr>
            <a:graphicFrameLocks noGrp="1"/>
          </p:cNvGraphicFramePr>
          <p:nvPr/>
        </p:nvGraphicFramePr>
        <p:xfrm>
          <a:off x="228600" y="1827213"/>
          <a:ext cx="8686800" cy="4954587"/>
        </p:xfrm>
        <a:graphic>
          <a:graphicData uri="http://schemas.openxmlformats.org/drawingml/2006/table">
            <a:tbl>
              <a:tblPr firstRow="1" firstCol="1" bandRow="1">
                <a:tableStyleId>{5C22544A-7EE6-4342-B048-85BDC9FD1C3A}</a:tableStyleId>
              </a:tblPr>
              <a:tblGrid>
                <a:gridCol w="44196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885951">
                <a:tc>
                  <a:txBody>
                    <a:bodyPr vert="horz" wrap="square"/>
                    <a:lstStyle/>
                    <a:p>
                      <a:pPr algn="ctr">
                        <a:lnSpc>
                          <a:spcPct val="100000"/>
                        </a:lnSpc>
                        <a:spcAft>
                          <a:spcPct val="0"/>
                        </a:spcAft>
                      </a:pPr>
                      <a:r>
                        <a:rPr lang="en-US" sz="1600">
                          <a:effectLst/>
                          <a:latin typeface="Times New Roman" panose="02020603050405020304" pitchFamily="18" charset="0"/>
                          <a:cs typeface="Times New Roman" panose="02020603050405020304" pitchFamily="18" charset="0"/>
                        </a:rPr>
                        <a:t>ĐỐI TƯỢNG ĐƯỢC</a:t>
                      </a:r>
                      <a:r>
                        <a:rPr lang="en-US" sz="1600" baseline="0">
                          <a:effectLst/>
                          <a:latin typeface="Times New Roman" panose="02020603050405020304" pitchFamily="18" charset="0"/>
                          <a:cs typeface="Times New Roman" panose="02020603050405020304" pitchFamily="18" charset="0"/>
                        </a:rPr>
                        <a:t> MIỄN HỌC PHÍ</a:t>
                      </a:r>
                      <a:endParaRPr lang="en-US" sz="1600">
                        <a:effectLst/>
                        <a:latin typeface="Times New Roman" panose="02020603050405020304" pitchFamily="18" charset="0"/>
                        <a:ea typeface="Calibri"/>
                        <a:cs typeface="Times New Roman" panose="02020603050405020304" pitchFamily="18" charset="0"/>
                      </a:endParaRPr>
                    </a:p>
                  </a:txBody>
                  <a:tcPr marL="15337" marR="15337" marT="0" marB="0" anchor="ctr"/>
                </a:tc>
                <a:tc>
                  <a:txBody>
                    <a:bodyPr vert="horz" wrap="square"/>
                    <a:lstStyle/>
                    <a:p>
                      <a:pPr algn="ctr">
                        <a:lnSpc>
                          <a:spcPct val="100000"/>
                        </a:lnSpc>
                        <a:spcAft>
                          <a:spcPct val="0"/>
                        </a:spcAft>
                      </a:pPr>
                      <a:r>
                        <a:rPr lang="en-US" sz="1600">
                          <a:effectLst/>
                          <a:latin typeface="Times New Roman" panose="02020603050405020304" pitchFamily="18" charset="0"/>
                          <a:cs typeface="Times New Roman" panose="02020603050405020304" pitchFamily="18" charset="0"/>
                        </a:rPr>
                        <a:t>DANH MỤC HỒ SƠ </a:t>
                      </a:r>
                    </a:p>
                    <a:p>
                      <a:pPr algn="ctr">
                        <a:lnSpc>
                          <a:spcPct val="100000"/>
                        </a:lnSpc>
                        <a:spcAft>
                          <a:spcPct val="0"/>
                        </a:spcAft>
                      </a:pPr>
                      <a:r>
                        <a:rPr lang="en-US" sz="1600">
                          <a:effectLst/>
                          <a:latin typeface="Times New Roman" panose="02020603050405020304" pitchFamily="18" charset="0"/>
                          <a:cs typeface="Times New Roman" panose="02020603050405020304" pitchFamily="18" charset="0"/>
                        </a:rPr>
                        <a:t>CẦN NỘP THEO ĐỐI TƯỢNG</a:t>
                      </a:r>
                      <a:endParaRPr lang="en-US" sz="1600">
                        <a:effectLst/>
                        <a:latin typeface="Times New Roman" panose="02020603050405020304" pitchFamily="18" charset="0"/>
                        <a:ea typeface="Calibri"/>
                        <a:cs typeface="Times New Roman" panose="02020603050405020304" pitchFamily="18" charset="0"/>
                      </a:endParaRPr>
                    </a:p>
                  </a:txBody>
                  <a:tcPr marL="15337" marR="15337" marT="0" marB="0" anchor="ctr"/>
                </a:tc>
                <a:extLst>
                  <a:ext uri="{0D108BD9-81ED-4DB2-BD59-A6C34878D82A}">
                    <a16:rowId xmlns:a16="http://schemas.microsoft.com/office/drawing/2014/main" val="10000"/>
                  </a:ext>
                </a:extLst>
              </a:tr>
              <a:tr h="1573890">
                <a:tc>
                  <a:txBody>
                    <a:bodyPr vert="horz" wrap="square"/>
                    <a:lstStyle/>
                    <a:p>
                      <a:pPr algn="just">
                        <a:lnSpc>
                          <a:spcPct val="100000"/>
                        </a:lnSpc>
                        <a:spcAft>
                          <a:spcPct val="0"/>
                        </a:spcAft>
                      </a:pPr>
                      <a:r>
                        <a:rPr lang="en-US" sz="1600" err="1">
                          <a:effectLst/>
                          <a:latin typeface="Times New Roman" panose="02020603050405020304" pitchFamily="18" charset="0"/>
                          <a:cs typeface="Times New Roman" panose="02020603050405020304" pitchFamily="18" charset="0"/>
                        </a:rPr>
                        <a:t>Đối tượng 1.1: Anh hùng lực lượng vũ trang nhân dân; Thương binh, người hưởng chính sách như thương binh; Bệnh binh.</a:t>
                      </a:r>
                      <a:endParaRPr lang="en-US" sz="1600">
                        <a:effectLst/>
                        <a:latin typeface="Times New Roman" panose="02020603050405020304" pitchFamily="18" charset="0"/>
                        <a:ea typeface="Calibri"/>
                        <a:cs typeface="Times New Roman" panose="02020603050405020304" pitchFamily="18" charset="0"/>
                      </a:endParaRPr>
                    </a:p>
                  </a:txBody>
                  <a:tcPr marL="15337" marR="15337" marT="0" marB="0" anchor="ctr"/>
                </a:tc>
                <a:tc>
                  <a:txBody>
                    <a:bodyPr vert="horz" wrap="square"/>
                    <a:lstStyle/>
                    <a:p>
                      <a:pPr marL="0" indent="0" algn="just">
                        <a:lnSpc>
                          <a:spcPct val="100000"/>
                        </a:lnSpc>
                        <a:spcAft>
                          <a:spcPct val="0"/>
                        </a:spcAft>
                        <a:buFontTx/>
                        <a:buNone/>
                      </a:pPr>
                      <a:r>
                        <a:rPr lang="en-US" sz="1600">
                          <a:effectLst/>
                          <a:latin typeface="Times New Roman" panose="02020603050405020304" pitchFamily="18" charset="0"/>
                          <a:cs typeface="Times New Roman" panose="02020603050405020304" pitchFamily="18" charset="0"/>
                        </a:rPr>
                        <a:t>- Đơn xin miễn, giảm học phí</a:t>
                      </a:r>
                      <a:endParaRPr lang="en-US" sz="1600">
                        <a:effectLst/>
                        <a:latin typeface="Times New Roman" pitchFamily="18" charset="0"/>
                        <a:cs typeface="Times New Roman" panose="02020603050405020304" pitchFamily="18" charset="0"/>
                      </a:endParaRPr>
                    </a:p>
                    <a:p>
                      <a:pPr marL="0" indent="0" algn="just">
                        <a:lnSpc>
                          <a:spcPct val="100000"/>
                        </a:lnSpc>
                        <a:spcAft>
                          <a:spcPct val="0"/>
                        </a:spcAft>
                        <a:buFontTx/>
                        <a:buNone/>
                      </a:pPr>
                      <a:r>
                        <a:rPr lang="en-US" sz="1600">
                          <a:effectLst/>
                          <a:latin typeface="Times New Roman" panose="02020603050405020304" pitchFamily="18" charset="0"/>
                          <a:cs typeface="Times New Roman" panose="02020603050405020304" pitchFamily="18" charset="0"/>
                        </a:rPr>
                        <a:t>-</a:t>
                      </a:r>
                      <a:r>
                        <a:rPr lang="en-US" sz="1600" baseline="0">
                          <a:effectLst/>
                          <a:latin typeface="Times New Roman" panose="02020603050405020304" pitchFamily="18" charset="0"/>
                          <a:cs typeface="Times New Roman" panose="02020603050405020304" pitchFamily="18" charset="0"/>
                        </a:rPr>
                        <a:t> </a:t>
                      </a:r>
                      <a:r>
                        <a:rPr lang="en-US" sz="1600" err="1">
                          <a:effectLst/>
                          <a:latin typeface="Times New Roman" panose="02020603050405020304" pitchFamily="18" charset="0"/>
                          <a:cs typeface="Times New Roman" panose="02020603050405020304" pitchFamily="18" charset="0"/>
                        </a:rPr>
                        <a:t>Giấy xác nhận thuộc đối tượng được quy định do cơ quan quản lý đối tượng người có công hoặc Ủy ban nhân dân xã xác nhận.</a:t>
                      </a:r>
                      <a:endParaRPr lang="en-US" sz="1600">
                        <a:effectLst/>
                        <a:latin typeface="Times New Roman" panose="02020603050405020304" pitchFamily="18" charset="0"/>
                        <a:ea typeface="Calibri"/>
                        <a:cs typeface="Times New Roman" panose="02020603050405020304" pitchFamily="18" charset="0"/>
                      </a:endParaRPr>
                    </a:p>
                  </a:txBody>
                  <a:tcPr marL="15337" marR="15337" marT="0" marB="0" anchor="ctr"/>
                </a:tc>
                <a:extLst>
                  <a:ext uri="{0D108BD9-81ED-4DB2-BD59-A6C34878D82A}">
                    <a16:rowId xmlns:a16="http://schemas.microsoft.com/office/drawing/2014/main" val="10001"/>
                  </a:ext>
                </a:extLst>
              </a:tr>
              <a:tr h="2494746">
                <a:tc>
                  <a:txBody>
                    <a:bodyPr vert="horz" wrap="square"/>
                    <a:lstStyle/>
                    <a:p>
                      <a:pPr algn="just">
                        <a:lnSpc>
                          <a:spcPct val="100000"/>
                        </a:lnSpc>
                        <a:spcAft>
                          <a:spcPct val="0"/>
                        </a:spcAft>
                      </a:pPr>
                      <a:r>
                        <a:rPr lang="en-US" sz="1600" err="1">
                          <a:effectLst/>
                          <a:latin typeface="Times New Roman" panose="02020603050405020304" pitchFamily="18" charset="0"/>
                          <a:cs typeface="Times New Roman" panose="02020603050405020304" pitchFamily="18" charset="0"/>
                        </a:rPr>
                        <a:t>Đối tượng 1.2: Con của anh hùng Lực lượng vũ trang nhân dân; Con của Anh hùng Lao động trong thời kỳ kháng chiến.</a:t>
                      </a:r>
                      <a:endParaRPr lang="en-US" sz="1600">
                        <a:effectLst/>
                        <a:latin typeface="Times New Roman" panose="02020603050405020304" pitchFamily="18" charset="0"/>
                        <a:ea typeface="Calibri"/>
                        <a:cs typeface="Times New Roman" panose="02020603050405020304" pitchFamily="18" charset="0"/>
                      </a:endParaRPr>
                    </a:p>
                  </a:txBody>
                  <a:tcPr marL="15337" marR="15337" marT="0" marB="0" anchor="ctr"/>
                </a:tc>
                <a:tc>
                  <a:txBody>
                    <a:bodyPr vert="horz" wrap="square"/>
                    <a:lstStyle/>
                    <a:p>
                      <a:pPr marL="0" indent="0" algn="just">
                        <a:lnSpc>
                          <a:spcPct val="100000"/>
                        </a:lnSpc>
                        <a:spcAft>
                          <a:spcPct val="0"/>
                        </a:spcAft>
                        <a:buFontTx/>
                        <a:buNone/>
                      </a:pPr>
                      <a:r>
                        <a:rPr lang="en-US" sz="1600">
                          <a:effectLst/>
                          <a:latin typeface="Times New Roman" panose="02020603050405020304" pitchFamily="18" charset="0"/>
                          <a:cs typeface="Times New Roman" panose="02020603050405020304" pitchFamily="18" charset="0"/>
                        </a:rPr>
                        <a:t>- Đơn xin miễn, giảm học phí </a:t>
                      </a:r>
                    </a:p>
                    <a:p>
                      <a:pPr marL="0" indent="0" algn="just">
                        <a:lnSpc>
                          <a:spcPct val="100000"/>
                        </a:lnSpc>
                        <a:spcAft>
                          <a:spcPct val="0"/>
                        </a:spcAft>
                        <a:buFontTx/>
                        <a:buNone/>
                      </a:pPr>
                      <a:r>
                        <a:rPr lang="en-US" sz="1600">
                          <a:effectLst/>
                          <a:latin typeface="Times New Roman" panose="02020603050405020304" pitchFamily="18" charset="0"/>
                          <a:cs typeface="Times New Roman" panose="02020603050405020304" pitchFamily="18" charset="0"/>
                        </a:rPr>
                        <a:t>- Giấy xác nhận thuộc đối tượng được quy định do cơ quan quản lý đối tượng người có công hoặc Ủy ban nhân dân xã xác nhận.</a:t>
                      </a:r>
                      <a:endParaRPr lang="en-US" sz="1600">
                        <a:effectLst/>
                        <a:latin typeface="Times New Roman" panose="02020603050405020304" pitchFamily="18" charset="0"/>
                        <a:ea typeface="Calibri"/>
                        <a:cs typeface="Times New Roman" panose="02020603050405020304" pitchFamily="18" charset="0"/>
                      </a:endParaRPr>
                    </a:p>
                  </a:txBody>
                  <a:tcPr marL="15337" marR="15337" marT="0" marB="0" anchor="ctr"/>
                </a:tc>
                <a:extLst>
                  <a:ext uri="{0D108BD9-81ED-4DB2-BD59-A6C34878D82A}">
                    <a16:rowId xmlns:a16="http://schemas.microsoft.com/office/drawing/2014/main" val="10002"/>
                  </a:ext>
                </a:extLst>
              </a:tr>
            </a:tbl>
          </a:graphicData>
        </a:graphic>
      </p:graphicFrame>
      <p:pic>
        <p:nvPicPr>
          <p:cNvPr id="51217"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sld>
</file>

<file path=ppt/slides/slide1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226" name="Title 1"/>
          <p:cNvSpPr>
            <a:spLocks noGrp="1"/>
          </p:cNvSpPr>
          <p:nvPr>
            <p:ph type="title"/>
          </p:nvPr>
        </p:nvSpPr>
        <p:spPr>
          <a:xfrm>
            <a:off x="457200" y="1350963"/>
            <a:ext cx="8229600" cy="457200"/>
          </a:xfrm>
        </p:spPr>
        <p:txBody>
          <a:bodyPr/>
          <a:lstStyle/>
          <a:p>
            <a:pPr algn="ctr"/>
            <a:r>
              <a:rPr lang="en-US" altLang="en-US" sz="2400" b="1" smtClean="0">
                <a:solidFill>
                  <a:srgbClr val="FF0000"/>
                </a:solidFill>
                <a:latin typeface="Times New Roman" panose="02020603050405020304" pitchFamily="18" charset="0"/>
                <a:cs typeface="Times New Roman" panose="02020603050405020304" pitchFamily="18" charset="0"/>
              </a:rPr>
              <a:t>MIỄN, GIẢM HỌC PHÍ (Tiếp)</a:t>
            </a:r>
          </a:p>
        </p:txBody>
      </p:sp>
      <p:graphicFrame>
        <p:nvGraphicFramePr>
          <p:cNvPr id="3" name="Content Placeholder 2">
            <a:extLst>
              <a:ext uri="{FF2B5EF4-FFF2-40B4-BE49-F238E27FC236}">
                <a16:creationId xmlns:a16="http://schemas.microsoft.com/office/drawing/2014/main" id="{E989E36F-386D-43E1-94EE-20C8E985ED2C}"/>
              </a:ext>
            </a:extLst>
          </p:cNvPr>
          <p:cNvGraphicFramePr>
            <a:graphicFrameLocks noGrp="1"/>
          </p:cNvGraphicFramePr>
          <p:nvPr>
            <p:ph idx="4294967295"/>
          </p:nvPr>
        </p:nvGraphicFramePr>
        <p:xfrm>
          <a:off x="228600" y="1978025"/>
          <a:ext cx="8686800" cy="4841874"/>
        </p:xfrm>
        <a:graphic>
          <a:graphicData uri="http://schemas.openxmlformats.org/drawingml/2006/table">
            <a:tbl>
              <a:tblPr firstRow="1" firstCol="1" bandRow="1">
                <a:tableStyleId>{5C22544A-7EE6-4342-B048-85BDC9FD1C3A}</a:tableStyleId>
              </a:tblPr>
              <a:tblGrid>
                <a:gridCol w="3753805">
                  <a:extLst>
                    <a:ext uri="{9D8B030D-6E8A-4147-A177-3AD203B41FA5}">
                      <a16:colId xmlns:a16="http://schemas.microsoft.com/office/drawing/2014/main" val="20000"/>
                    </a:ext>
                  </a:extLst>
                </a:gridCol>
                <a:gridCol w="4932995">
                  <a:extLst>
                    <a:ext uri="{9D8B030D-6E8A-4147-A177-3AD203B41FA5}">
                      <a16:colId xmlns:a16="http://schemas.microsoft.com/office/drawing/2014/main" val="20001"/>
                    </a:ext>
                  </a:extLst>
                </a:gridCol>
              </a:tblGrid>
              <a:tr h="636271">
                <a:tc>
                  <a:txBody>
                    <a:bodyPr vert="horz" wrap="square"/>
                    <a:lstStyle/>
                    <a:p>
                      <a:pPr algn="ctr">
                        <a:lnSpc>
                          <a:spcPct val="115000"/>
                        </a:lnSpc>
                        <a:spcAft>
                          <a:spcPct val="0"/>
                        </a:spcAft>
                      </a:pPr>
                      <a:r>
                        <a:rPr lang="en-US" sz="1600" err="1">
                          <a:effectLst/>
                          <a:latin typeface="Times New Roman" panose="02020603050405020304" pitchFamily="18" charset="0"/>
                          <a:cs typeface="Times New Roman" panose="02020603050405020304" pitchFamily="18" charset="0"/>
                        </a:rPr>
                        <a:t>ĐỐI TƯỢNG ĐƯỢC</a:t>
                      </a:r>
                      <a:r>
                        <a:rPr lang="en-US" sz="1600" baseline="0">
                          <a:effectLst/>
                          <a:latin typeface="Times New Roman" panose="02020603050405020304" pitchFamily="18" charset="0"/>
                          <a:cs typeface="Times New Roman" panose="02020603050405020304" pitchFamily="18" charset="0"/>
                        </a:rPr>
                        <a:t> MIỄN HỌC PHÍ</a:t>
                      </a:r>
                      <a:endParaRPr lang="en-US" sz="1600">
                        <a:effectLst/>
                        <a:latin typeface="Times New Roman" panose="02020603050405020304" pitchFamily="18" charset="0"/>
                        <a:ea typeface="Calibri"/>
                        <a:cs typeface="Times New Roman" panose="02020603050405020304" pitchFamily="18" charset="0"/>
                      </a:endParaRPr>
                    </a:p>
                  </a:txBody>
                  <a:tcPr marL="15337" marR="15337" marT="0" marB="0" anchor="ctr"/>
                </a:tc>
                <a:tc>
                  <a:txBody>
                    <a:bodyPr vert="horz" wrap="square"/>
                    <a:lstStyle/>
                    <a:p>
                      <a:pPr algn="ctr">
                        <a:lnSpc>
                          <a:spcPct val="115000"/>
                        </a:lnSpc>
                        <a:spcAft>
                          <a:spcPct val="0"/>
                        </a:spcAft>
                      </a:pPr>
                      <a:r>
                        <a:rPr lang="en-US" sz="1600" err="1">
                          <a:effectLst/>
                          <a:latin typeface="Times New Roman" panose="02020603050405020304" pitchFamily="18" charset="0"/>
                          <a:cs typeface="Times New Roman" panose="02020603050405020304" pitchFamily="18" charset="0"/>
                        </a:rPr>
                        <a:t>Hồ sơ</a:t>
                      </a:r>
                      <a:endParaRPr lang="en-US" sz="1600">
                        <a:effectLst/>
                        <a:latin typeface="Times New Roman" panose="02020603050405020304" pitchFamily="18" charset="0"/>
                        <a:ea typeface="Calibri"/>
                        <a:cs typeface="Times New Roman" panose="02020603050405020304" pitchFamily="18" charset="0"/>
                      </a:endParaRPr>
                    </a:p>
                  </a:txBody>
                  <a:tcPr marL="15337" marR="15337" marT="0" marB="0" anchor="ctr"/>
                </a:tc>
                <a:extLst>
                  <a:ext uri="{0D108BD9-81ED-4DB2-BD59-A6C34878D82A}">
                    <a16:rowId xmlns:a16="http://schemas.microsoft.com/office/drawing/2014/main" val="10000"/>
                  </a:ext>
                </a:extLst>
              </a:tr>
              <a:tr h="1992491">
                <a:tc>
                  <a:txBody>
                    <a:bodyPr vert="horz" wrap="square"/>
                    <a:lstStyle/>
                    <a:p>
                      <a:pPr marL="60325" indent="0" algn="just">
                        <a:lnSpc>
                          <a:spcPct val="115000"/>
                        </a:lnSpc>
                        <a:spcAft>
                          <a:spcPct val="0"/>
                        </a:spcAft>
                      </a:pPr>
                      <a:r>
                        <a:rPr lang="en-US" sz="1600" err="1">
                          <a:effectLst/>
                          <a:latin typeface="Times New Roman" panose="02020603050405020304" pitchFamily="18" charset="0"/>
                          <a:cs typeface="Times New Roman" panose="02020603050405020304" pitchFamily="18" charset="0"/>
                        </a:rPr>
                        <a:t>Đối tượng 1.3: Sinh viên là con liệt sỹ</a:t>
                      </a:r>
                      <a:endParaRPr lang="en-US" sz="1600">
                        <a:effectLst/>
                        <a:latin typeface="Times New Roman" panose="02020603050405020304" pitchFamily="18" charset="0"/>
                        <a:ea typeface="Calibri"/>
                        <a:cs typeface="Times New Roman" panose="02020603050405020304" pitchFamily="18" charset="0"/>
                      </a:endParaRPr>
                    </a:p>
                  </a:txBody>
                  <a:tcPr marL="15337" marR="15337" marT="0" marB="0" anchor="ctr"/>
                </a:tc>
                <a:tc>
                  <a:txBody>
                    <a:bodyPr vert="horz" wrap="square"/>
                    <a:lstStyle/>
                    <a:p>
                      <a:pPr algn="just">
                        <a:lnSpc>
                          <a:spcPct val="100000"/>
                        </a:lnSpc>
                        <a:spcAft>
                          <a:spcPct val="0"/>
                        </a:spcAft>
                      </a:pPr>
                      <a:r>
                        <a:rPr lang="en-US" sz="1600">
                          <a:effectLst/>
                          <a:latin typeface="Times New Roman" panose="02020603050405020304" pitchFamily="18" charset="0"/>
                          <a:cs typeface="Times New Roman" panose="02020603050405020304" pitchFamily="18" charset="0"/>
                        </a:rPr>
                        <a:t>    - Đơn xin miễn, giảm học phí (tải trên website nhà trường hoặc mua tại phòng CTCT-HSSV).</a:t>
                      </a:r>
                    </a:p>
                    <a:p>
                      <a:pPr algn="just">
                        <a:lnSpc>
                          <a:spcPct val="100000"/>
                        </a:lnSpc>
                        <a:spcAft>
                          <a:spcPct val="0"/>
                        </a:spcAft>
                      </a:pPr>
                      <a:r>
                        <a:rPr lang="en-US" sz="1600">
                          <a:effectLst/>
                          <a:latin typeface="Times New Roman" panose="02020603050405020304" pitchFamily="18" charset="0"/>
                          <a:cs typeface="Times New Roman" panose="02020603050405020304" pitchFamily="18" charset="0"/>
                        </a:rPr>
                        <a:t>    - Giấy xác nhận thuộc đối tượng được quy định do cơ quan quản lý đối tượng người có công hoặc Ủy ban nhân dân xã xác nhận.</a:t>
                      </a:r>
                      <a:endParaRPr lang="en-US" sz="1600">
                        <a:effectLst/>
                        <a:latin typeface="Times New Roman" panose="02020603050405020304" pitchFamily="18" charset="0"/>
                        <a:ea typeface="Calibri"/>
                        <a:cs typeface="Times New Roman" panose="02020603050405020304" pitchFamily="18" charset="0"/>
                      </a:endParaRPr>
                    </a:p>
                  </a:txBody>
                  <a:tcPr marL="15337" marR="15337" marT="0" marB="0" anchor="ctr"/>
                </a:tc>
                <a:extLst>
                  <a:ext uri="{0D108BD9-81ED-4DB2-BD59-A6C34878D82A}">
                    <a16:rowId xmlns:a16="http://schemas.microsoft.com/office/drawing/2014/main" val="10001"/>
                  </a:ext>
                </a:extLst>
              </a:tr>
              <a:tr h="2213112">
                <a:tc>
                  <a:txBody>
                    <a:bodyPr vert="horz" wrap="square"/>
                    <a:lstStyle/>
                    <a:p>
                      <a:pPr marL="60325" indent="0" algn="just">
                        <a:lnSpc>
                          <a:spcPct val="115000"/>
                        </a:lnSpc>
                        <a:spcAft>
                          <a:spcPct val="0"/>
                        </a:spcAft>
                      </a:pPr>
                      <a:r>
                        <a:rPr lang="en-US" sz="1600" err="1">
                          <a:effectLst/>
                          <a:latin typeface="Times New Roman" panose="02020603050405020304" pitchFamily="18" charset="0"/>
                          <a:cs typeface="Times New Roman" panose="02020603050405020304" pitchFamily="18" charset="0"/>
                        </a:rPr>
                        <a:t>Đối tượng 1.4: Sinh viên là con của thương binh, người hưởng chính sách như thương binh</a:t>
                      </a:r>
                      <a:endParaRPr lang="en-US" sz="1600">
                        <a:effectLst/>
                        <a:latin typeface="Times New Roman" panose="02020603050405020304" pitchFamily="18" charset="0"/>
                        <a:ea typeface="Calibri"/>
                        <a:cs typeface="Times New Roman" panose="02020603050405020304" pitchFamily="18" charset="0"/>
                      </a:endParaRPr>
                    </a:p>
                  </a:txBody>
                  <a:tcPr marL="15337" marR="15337" marT="0" marB="0" anchor="ctr"/>
                </a:tc>
                <a:tc>
                  <a:txBody>
                    <a:bodyPr vert="horz" wrap="square"/>
                    <a:lstStyle/>
                    <a:p>
                      <a:pPr algn="just">
                        <a:lnSpc>
                          <a:spcPct val="100000"/>
                        </a:lnSpc>
                        <a:spcAft>
                          <a:spcPct val="0"/>
                        </a:spcAft>
                      </a:pPr>
                      <a:r>
                        <a:rPr lang="en-US" sz="1600">
                          <a:effectLst/>
                          <a:latin typeface="Times New Roman" panose="02020603050405020304" pitchFamily="18" charset="0"/>
                          <a:cs typeface="Times New Roman" panose="02020603050405020304" pitchFamily="18" charset="0"/>
                        </a:rPr>
                        <a:t>   - Đơn xin miễn, giảm học phí (tải trên website oặc mua tại phòng CTCT-HSSV)</a:t>
                      </a:r>
                    </a:p>
                    <a:p>
                      <a:pPr algn="just">
                        <a:lnSpc>
                          <a:spcPct val="100000"/>
                        </a:lnSpc>
                        <a:spcAft>
                          <a:spcPct val="0"/>
                        </a:spcAft>
                      </a:pPr>
                      <a:r>
                        <a:rPr lang="en-US" sz="1600">
                          <a:effectLst/>
                          <a:latin typeface="Times New Roman" panose="02020603050405020304" pitchFamily="18" charset="0"/>
                          <a:cs typeface="Times New Roman" panose="02020603050405020304" pitchFamily="18" charset="0"/>
                        </a:rPr>
                        <a:t>   - Giấy xác nhận thuộc đối tượng được quy định do cơ quan quản lý đối tượng người có công hoặc Ủy ban nhân dân xã xác nhận.</a:t>
                      </a:r>
                      <a:endParaRPr lang="en-US" sz="1600">
                        <a:effectLst/>
                        <a:latin typeface="Times New Roman" panose="02020603050405020304" pitchFamily="18" charset="0"/>
                        <a:ea typeface="Calibri"/>
                        <a:cs typeface="Times New Roman" panose="02020603050405020304" pitchFamily="18" charset="0"/>
                      </a:endParaRPr>
                    </a:p>
                  </a:txBody>
                  <a:tcPr marL="15337" marR="15337" marT="0" marB="0" anchor="ctr"/>
                </a:tc>
                <a:extLst>
                  <a:ext uri="{0D108BD9-81ED-4DB2-BD59-A6C34878D82A}">
                    <a16:rowId xmlns:a16="http://schemas.microsoft.com/office/drawing/2014/main" val="10002"/>
                  </a:ext>
                </a:extLst>
              </a:tr>
            </a:tbl>
          </a:graphicData>
        </a:graphic>
      </p:graphicFrame>
      <p:pic>
        <p:nvPicPr>
          <p:cNvPr id="52241"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sld>
</file>

<file path=ppt/slides/slide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2" name="Rectangle 2"/>
          <p:cNvSpPr>
            <a:spLocks noGrp="1"/>
          </p:cNvSpPr>
          <p:nvPr>
            <p:ph type="title"/>
          </p:nvPr>
        </p:nvSpPr>
        <p:spPr>
          <a:xfrm>
            <a:off x="1660525" y="1327150"/>
            <a:ext cx="5807075" cy="509588"/>
          </a:xfrm>
        </p:spPr>
        <p:txBody>
          <a:bodyPr/>
          <a:lstStyle/>
          <a:p>
            <a:pPr algn="ctr" eaLnBrk="1" hangingPunct="1"/>
            <a:br>
              <a:rPr lang="en-US" altLang="en-US" smtClean="0"/>
            </a:br>
            <a:br>
              <a:rPr lang="en-US" altLang="en-US" smtClean="0"/>
            </a:br>
            <a:r>
              <a:rPr lang="en-US" altLang="en-US" sz="2800" b="1" smtClean="0">
                <a:solidFill>
                  <a:srgbClr val="FF0000"/>
                </a:solidFill>
                <a:latin typeface="Times New Roman" panose="02020603050405020304" pitchFamily="18" charset="0"/>
                <a:cs typeface="Times New Roman" panose="02020603050405020304" pitchFamily="18" charset="0"/>
              </a:rPr>
              <a:t>TIẾN TRÌNH</a:t>
            </a:r>
          </a:p>
        </p:txBody>
      </p:sp>
      <p:grpSp>
        <p:nvGrpSpPr>
          <p:cNvPr id="30723" name="Group 3"/>
          <p:cNvGrpSpPr/>
          <p:nvPr/>
        </p:nvGrpSpPr>
        <p:grpSpPr>
          <a:xfrm>
            <a:off x="1828800" y="2024063"/>
            <a:ext cx="762000" cy="665162"/>
            <a:chOff x="1110" y="2656"/>
            <a:chExt cx="1549" cy="1351"/>
          </a:xfrm>
        </p:grpSpPr>
        <p:sp>
          <p:nvSpPr>
            <p:cNvPr id="30751" name="AutoShape 4"/>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spcBef>
                  <a:spcPct val="0"/>
                </a:spcBef>
                <a:buClrTx/>
                <a:buSzTx/>
                <a:buFontTx/>
                <a:buNone/>
              </a:pPr>
              <a:endParaRPr lang="en-US" altLang="en-US" sz="1800">
                <a:latin typeface="Arial" panose="020b0604020202020204" pitchFamily="34" charset="0"/>
              </a:endParaRPr>
            </a:p>
          </p:txBody>
        </p:sp>
        <p:sp>
          <p:nvSpPr>
            <p:cNvPr id="30752" name="AutoShape 5"/>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ln>
          </p:spPr>
          <p:txBody>
            <a:bodyPr wrap="none" anchor="ct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spcBef>
                  <a:spcPct val="0"/>
                </a:spcBef>
                <a:buClrTx/>
                <a:buSzTx/>
                <a:buFontTx/>
                <a:buNone/>
              </a:pPr>
              <a:endParaRPr lang="en-US" altLang="en-US" sz="1800">
                <a:latin typeface="Arial" pitchFamily="34" charset="0"/>
              </a:endParaRPr>
            </a:p>
          </p:txBody>
        </p:sp>
        <p:sp>
          <p:nvSpPr>
            <p:cNvPr id="40966" name="AutoShape 6">
              <a:extLst>
                <a:ext uri="{FF2B5EF4-FFF2-40B4-BE49-F238E27FC236}">
                  <a16:creationId xmlns:a16="http://schemas.microsoft.com/office/drawing/2014/main" id="{AAB761E6-5064-470E-9B46-C5047E26E7E2}"/>
                </a:ext>
              </a:extLst>
            </p:cNvPr>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eaLnBrk="1" hangingPunct="1">
                <a:defRPr/>
              </a:pPr>
              <a:endParaRPr lang="en-US">
                <a:latin typeface="Arial"/>
                <a:cs typeface="+mn-cs"/>
              </a:endParaRPr>
            </a:p>
          </p:txBody>
        </p:sp>
      </p:grpSp>
      <p:grpSp>
        <p:nvGrpSpPr>
          <p:cNvPr id="30724" name="Group 7"/>
          <p:cNvGrpSpPr/>
          <p:nvPr/>
        </p:nvGrpSpPr>
        <p:grpSpPr>
          <a:xfrm>
            <a:off x="1828800" y="2938463"/>
            <a:ext cx="762000" cy="665162"/>
            <a:chOff x="3174" y="2656"/>
            <a:chExt cx="1549" cy="1351"/>
          </a:xfrm>
        </p:grpSpPr>
        <p:sp>
          <p:nvSpPr>
            <p:cNvPr id="30748" name="AutoShape 8"/>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spcBef>
                  <a:spcPct val="0"/>
                </a:spcBef>
                <a:buClrTx/>
                <a:buSzTx/>
                <a:buFontTx/>
                <a:buNone/>
              </a:pPr>
              <a:endParaRPr lang="en-US" altLang="en-US" sz="1800">
                <a:latin typeface="Arial" pitchFamily="34" charset="0"/>
              </a:endParaRPr>
            </a:p>
          </p:txBody>
        </p:sp>
        <p:sp>
          <p:nvSpPr>
            <p:cNvPr id="30749" name="AutoShape 9"/>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ln>
          </p:spPr>
          <p:txBody>
            <a:bodyPr wrap="none" anchor="ct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spcBef>
                  <a:spcPct val="0"/>
                </a:spcBef>
                <a:buClrTx/>
                <a:buSzTx/>
                <a:buFontTx/>
                <a:buNone/>
              </a:pPr>
              <a:endParaRPr lang="en-US" altLang="en-US" sz="1800">
                <a:latin typeface="Arial" pitchFamily="34" charset="0"/>
              </a:endParaRPr>
            </a:p>
          </p:txBody>
        </p:sp>
        <p:sp>
          <p:nvSpPr>
            <p:cNvPr id="40970" name="AutoShape 10">
              <a:extLst>
                <a:ext uri="{FF2B5EF4-FFF2-40B4-BE49-F238E27FC236}">
                  <a16:creationId xmlns:a16="http://schemas.microsoft.com/office/drawing/2014/main" id="{59387C08-D5D2-4C82-9891-6010F4495ABF}"/>
                </a:ext>
              </a:extLst>
            </p:cNvPr>
            <p:cNvSpPr>
              <a:spLocks noChangeArrowheads="1"/>
            </p:cNvSpPr>
            <p:nvPr/>
          </p:nvSpPr>
          <p:spPr bwMode="gray">
            <a:xfrm>
              <a:off x="3264" y="2737"/>
              <a:ext cx="1349" cy="1167"/>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ln>
            <a:effectLst/>
          </p:spPr>
          <p:txBody>
            <a:bodyPr wrap="none" anchor="ctr"/>
            <a:lstStyle/>
            <a:p>
              <a:pPr eaLnBrk="1" hangingPunct="1">
                <a:defRPr/>
              </a:pPr>
              <a:endParaRPr lang="en-US">
                <a:latin typeface="Arial"/>
                <a:cs typeface="+mn-cs"/>
              </a:endParaRPr>
            </a:p>
          </p:txBody>
        </p:sp>
      </p:grpSp>
      <p:sp>
        <p:nvSpPr>
          <p:cNvPr id="30725" name="Line 11"/>
          <p:cNvSpPr>
            <a:spLocks noChangeShapeType="1"/>
          </p:cNvSpPr>
          <p:nvPr/>
        </p:nvSpPr>
        <p:spPr bwMode="auto">
          <a:xfrm>
            <a:off x="2438400" y="2633663"/>
            <a:ext cx="4800600" cy="0"/>
          </a:xfrm>
          <a:prstGeom prst="line">
            <a:avLst/>
          </a:prstGeom>
          <a:noFill/>
          <a:ln w="25400">
            <a:solidFill>
              <a:schemeClr val="tx2"/>
            </a:solidFill>
            <a:prstDash val="sysDot"/>
            <a:round/>
            <a:tailEnd type="oval"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0726" name="Text Box 13"/>
          <p:cNvSpPr txBox="1">
            <a:spLocks noChangeArrowheads="1"/>
          </p:cNvSpPr>
          <p:nvPr/>
        </p:nvSpPr>
        <p:spPr bwMode="gray">
          <a:xfrm>
            <a:off x="2025650" y="2122488"/>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ctr">
              <a:spcBef>
                <a:spcPct val="0"/>
              </a:spcBef>
              <a:buClrTx/>
              <a:buSzTx/>
              <a:buFontTx/>
              <a:buNone/>
            </a:pPr>
            <a:r>
              <a:rPr lang="en-US" altLang="en-US" sz="2400" b="1">
                <a:solidFill>
                  <a:schemeClr val="bg1"/>
                </a:solidFill>
                <a:latin typeface="Arial" pitchFamily="34" charset="0"/>
              </a:rPr>
              <a:t>1</a:t>
            </a:r>
          </a:p>
        </p:txBody>
      </p:sp>
      <p:sp>
        <p:nvSpPr>
          <p:cNvPr id="30727" name="Line 14"/>
          <p:cNvSpPr>
            <a:spLocks noChangeShapeType="1"/>
          </p:cNvSpPr>
          <p:nvPr/>
        </p:nvSpPr>
        <p:spPr bwMode="auto">
          <a:xfrm>
            <a:off x="2438400" y="3548063"/>
            <a:ext cx="4800600" cy="0"/>
          </a:xfrm>
          <a:prstGeom prst="line">
            <a:avLst/>
          </a:prstGeom>
          <a:noFill/>
          <a:ln w="25400">
            <a:solidFill>
              <a:schemeClr val="tx2"/>
            </a:solidFill>
            <a:prstDash val="sysDot"/>
            <a:round/>
            <a:tailEnd type="oval"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0728" name="Text Box 15"/>
          <p:cNvSpPr txBox="1">
            <a:spLocks noChangeArrowheads="1"/>
          </p:cNvSpPr>
          <p:nvPr/>
        </p:nvSpPr>
        <p:spPr bwMode="auto">
          <a:xfrm>
            <a:off x="2514600" y="2133600"/>
            <a:ext cx="32972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spcBef>
                <a:spcPct val="0"/>
              </a:spcBef>
              <a:buClrTx/>
              <a:buSzTx/>
              <a:buFontTx/>
              <a:buNone/>
            </a:pPr>
            <a:r>
              <a:rPr lang="en-US" altLang="en-US" sz="2400">
                <a:latin typeface="Arial" pitchFamily="34" charset="0"/>
              </a:rPr>
              <a:t>  TÀI LIỆU HỌC TẬP</a:t>
            </a:r>
          </a:p>
        </p:txBody>
      </p:sp>
      <p:sp>
        <p:nvSpPr>
          <p:cNvPr id="30729" name="Text Box 16"/>
          <p:cNvSpPr txBox="1">
            <a:spLocks noChangeArrowheads="1"/>
          </p:cNvSpPr>
          <p:nvPr/>
        </p:nvSpPr>
        <p:spPr bwMode="gray">
          <a:xfrm>
            <a:off x="2025650" y="3036888"/>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ctr">
              <a:spcBef>
                <a:spcPct val="0"/>
              </a:spcBef>
              <a:buClrTx/>
              <a:buSzTx/>
              <a:buFontTx/>
              <a:buNone/>
            </a:pPr>
            <a:r>
              <a:rPr lang="en-US" altLang="en-US" sz="2400" b="1">
                <a:solidFill>
                  <a:schemeClr val="bg1"/>
                </a:solidFill>
                <a:latin typeface="Arial" pitchFamily="34" charset="0"/>
              </a:rPr>
              <a:t>2</a:t>
            </a:r>
          </a:p>
        </p:txBody>
      </p:sp>
      <p:grpSp>
        <p:nvGrpSpPr>
          <p:cNvPr id="30730" name="Group 17"/>
          <p:cNvGrpSpPr/>
          <p:nvPr/>
        </p:nvGrpSpPr>
        <p:grpSpPr>
          <a:xfrm>
            <a:off x="1828800" y="3830638"/>
            <a:ext cx="762000" cy="665162"/>
            <a:chOff x="1110" y="2656"/>
            <a:chExt cx="1549" cy="1351"/>
          </a:xfrm>
        </p:grpSpPr>
        <p:sp>
          <p:nvSpPr>
            <p:cNvPr id="30745"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spcBef>
                  <a:spcPct val="0"/>
                </a:spcBef>
                <a:buClrTx/>
                <a:buSzTx/>
                <a:buFontTx/>
                <a:buNone/>
              </a:pPr>
              <a:endParaRPr lang="en-US" altLang="en-US" sz="1800">
                <a:latin typeface="Arial" pitchFamily="34" charset="0"/>
              </a:endParaRPr>
            </a:p>
          </p:txBody>
        </p:sp>
        <p:sp>
          <p:nvSpPr>
            <p:cNvPr id="30746"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ln>
          </p:spPr>
          <p:txBody>
            <a:bodyPr wrap="none" anchor="ct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spcBef>
                  <a:spcPct val="0"/>
                </a:spcBef>
                <a:buClrTx/>
                <a:buSzTx/>
                <a:buFontTx/>
                <a:buNone/>
              </a:pPr>
              <a:endParaRPr lang="en-US" altLang="en-US" sz="1800">
                <a:latin typeface="Arial" pitchFamily="34" charset="0"/>
              </a:endParaRPr>
            </a:p>
          </p:txBody>
        </p:sp>
        <p:sp>
          <p:nvSpPr>
            <p:cNvPr id="40980" name="AutoShape 20">
              <a:extLst>
                <a:ext uri="{FF2B5EF4-FFF2-40B4-BE49-F238E27FC236}">
                  <a16:creationId xmlns:a16="http://schemas.microsoft.com/office/drawing/2014/main" id="{A23F29DE-5CA0-4D05-B986-ADCCD95B1460}"/>
                </a:ext>
              </a:extLst>
            </p:cNvPr>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eaLnBrk="1" hangingPunct="1">
                <a:defRPr/>
              </a:pPr>
              <a:endParaRPr lang="en-US">
                <a:latin typeface="Arial"/>
                <a:cs typeface="+mn-cs"/>
              </a:endParaRPr>
            </a:p>
          </p:txBody>
        </p:sp>
      </p:grpSp>
      <p:sp>
        <p:nvSpPr>
          <p:cNvPr id="30731" name="Line 25"/>
          <p:cNvSpPr>
            <a:spLocks noChangeShapeType="1"/>
          </p:cNvSpPr>
          <p:nvPr/>
        </p:nvSpPr>
        <p:spPr bwMode="auto">
          <a:xfrm>
            <a:off x="2438400" y="4440238"/>
            <a:ext cx="4800600" cy="0"/>
          </a:xfrm>
          <a:prstGeom prst="line">
            <a:avLst/>
          </a:prstGeom>
          <a:noFill/>
          <a:ln w="25400">
            <a:solidFill>
              <a:schemeClr val="tx2"/>
            </a:solidFill>
            <a:prstDash val="sysDot"/>
            <a:round/>
            <a:tailEnd type="oval"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0732" name="Text Box 26"/>
          <p:cNvSpPr txBox="1">
            <a:spLocks noChangeArrowheads="1"/>
          </p:cNvSpPr>
          <p:nvPr/>
        </p:nvSpPr>
        <p:spPr bwMode="auto">
          <a:xfrm>
            <a:off x="2600325" y="3886200"/>
            <a:ext cx="4510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spcBef>
                <a:spcPct val="0"/>
              </a:spcBef>
              <a:buClrTx/>
              <a:buSzTx/>
              <a:buFontTx/>
              <a:buNone/>
            </a:pPr>
            <a:r>
              <a:rPr lang="en-US" altLang="en-US" sz="2400">
                <a:latin typeface="Arial" pitchFamily="34" charset="0"/>
              </a:rPr>
              <a:t> GIẢI ĐÁP THẮC MẮC</a:t>
            </a:r>
          </a:p>
        </p:txBody>
      </p:sp>
      <p:sp>
        <p:nvSpPr>
          <p:cNvPr id="30733" name="Text Box 27"/>
          <p:cNvSpPr txBox="1">
            <a:spLocks noChangeArrowheads="1"/>
          </p:cNvSpPr>
          <p:nvPr/>
        </p:nvSpPr>
        <p:spPr bwMode="gray">
          <a:xfrm>
            <a:off x="2025650" y="3929063"/>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ctr">
              <a:spcBef>
                <a:spcPct val="0"/>
              </a:spcBef>
              <a:buClrTx/>
              <a:buSzTx/>
              <a:buFontTx/>
              <a:buNone/>
            </a:pPr>
            <a:r>
              <a:rPr lang="en-US" altLang="en-US" sz="2400" b="1">
                <a:solidFill>
                  <a:schemeClr val="bg1"/>
                </a:solidFill>
                <a:latin typeface="Arial" pitchFamily="34" charset="0"/>
              </a:rPr>
              <a:t>3</a:t>
            </a:r>
          </a:p>
        </p:txBody>
      </p:sp>
      <p:sp>
        <p:nvSpPr>
          <p:cNvPr id="30734" name="Text Box 30"/>
          <p:cNvSpPr txBox="1">
            <a:spLocks noChangeArrowheads="1"/>
          </p:cNvSpPr>
          <p:nvPr/>
        </p:nvSpPr>
        <p:spPr bwMode="gray">
          <a:xfrm>
            <a:off x="2025650" y="4843463"/>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ctr">
              <a:spcBef>
                <a:spcPct val="0"/>
              </a:spcBef>
              <a:buClrTx/>
              <a:buSzTx/>
              <a:buFontTx/>
              <a:buNone/>
            </a:pPr>
            <a:r>
              <a:rPr lang="en-US" altLang="en-US" sz="2400" b="1">
                <a:solidFill>
                  <a:schemeClr val="bg1"/>
                </a:solidFill>
                <a:latin typeface="Arial" pitchFamily="34" charset="0"/>
              </a:rPr>
              <a:t>4</a:t>
            </a:r>
          </a:p>
        </p:txBody>
      </p:sp>
      <p:sp>
        <p:nvSpPr>
          <p:cNvPr id="30735" name="Text Box 32"/>
          <p:cNvSpPr txBox="1">
            <a:spLocks noChangeArrowheads="1"/>
          </p:cNvSpPr>
          <p:nvPr/>
        </p:nvSpPr>
        <p:spPr bwMode="auto">
          <a:xfrm>
            <a:off x="1660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spcBef>
                <a:spcPct val="0"/>
              </a:spcBef>
              <a:buClrTx/>
              <a:buSzTx/>
              <a:buFontTx/>
              <a:buNone/>
            </a:pPr>
            <a:endParaRPr lang="en-US" altLang="en-US" sz="1800">
              <a:latin typeface="Arial" pitchFamily="34" charset="0"/>
            </a:endParaRPr>
          </a:p>
        </p:txBody>
      </p:sp>
      <p:sp>
        <p:nvSpPr>
          <p:cNvPr id="30736" name="Text Box 15"/>
          <p:cNvSpPr txBox="1">
            <a:spLocks noChangeArrowheads="1"/>
          </p:cNvSpPr>
          <p:nvPr/>
        </p:nvSpPr>
        <p:spPr bwMode="auto">
          <a:xfrm>
            <a:off x="2716213" y="3032125"/>
            <a:ext cx="32273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spcBef>
                <a:spcPct val="0"/>
              </a:spcBef>
              <a:buClrTx/>
              <a:buSzTx/>
              <a:buFontTx/>
              <a:buNone/>
            </a:pPr>
            <a:r>
              <a:rPr lang="en-US" altLang="en-US" sz="2400">
                <a:latin typeface="Arial" pitchFamily="34" charset="0"/>
              </a:rPr>
              <a:t>NỘI DUNG HỌC TẬP</a:t>
            </a:r>
          </a:p>
        </p:txBody>
      </p:sp>
      <p:pic>
        <p:nvPicPr>
          <p:cNvPr id="30737" name="Picture 2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38" name="Group 17"/>
          <p:cNvGrpSpPr/>
          <p:nvPr/>
        </p:nvGrpSpPr>
        <p:grpSpPr>
          <a:xfrm>
            <a:off x="1774825" y="4664075"/>
            <a:ext cx="762000" cy="665163"/>
            <a:chOff x="1110" y="2656"/>
            <a:chExt cx="1549" cy="1351"/>
          </a:xfrm>
        </p:grpSpPr>
        <p:sp>
          <p:nvSpPr>
            <p:cNvPr id="30742"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spcBef>
                  <a:spcPct val="0"/>
                </a:spcBef>
                <a:buClrTx/>
                <a:buSzTx/>
                <a:buFontTx/>
                <a:buNone/>
              </a:pPr>
              <a:endParaRPr lang="en-US" altLang="en-US" sz="1800">
                <a:latin typeface="Arial" pitchFamily="34" charset="0"/>
              </a:endParaRPr>
            </a:p>
          </p:txBody>
        </p:sp>
        <p:sp>
          <p:nvSpPr>
            <p:cNvPr id="30743"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ln>
          </p:spPr>
          <p:txBody>
            <a:bodyPr wrap="none" anchor="ct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spcBef>
                  <a:spcPct val="0"/>
                </a:spcBef>
                <a:buClrTx/>
                <a:buSzTx/>
                <a:buFontTx/>
                <a:buNone/>
              </a:pPr>
              <a:endParaRPr lang="en-US" altLang="en-US" sz="1800">
                <a:latin typeface="Arial" pitchFamily="34" charset="0"/>
              </a:endParaRPr>
            </a:p>
          </p:txBody>
        </p:sp>
        <p:sp>
          <p:nvSpPr>
            <p:cNvPr id="30" name="AutoShape 20">
              <a:extLst>
                <a:ext uri="{FF2B5EF4-FFF2-40B4-BE49-F238E27FC236}">
                  <a16:creationId xmlns:a16="http://schemas.microsoft.com/office/drawing/2014/main" id="{E523E0B1-0C3A-4AEA-BE21-5B9F5FD4EB88}"/>
                </a:ext>
              </a:extLst>
            </p:cNvPr>
            <p:cNvSpPr>
              <a:spLocks noChangeArrowheads="1"/>
            </p:cNvSpPr>
            <p:nvPr/>
          </p:nvSpPr>
          <p:spPr bwMode="gray">
            <a:xfrm>
              <a:off x="1200" y="2737"/>
              <a:ext cx="1349"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eaLnBrk="1" hangingPunct="1">
                <a:defRPr/>
              </a:pPr>
              <a:endParaRPr lang="en-US">
                <a:latin typeface="Arial"/>
                <a:cs typeface="+mn-cs"/>
              </a:endParaRPr>
            </a:p>
          </p:txBody>
        </p:sp>
      </p:grpSp>
      <p:sp>
        <p:nvSpPr>
          <p:cNvPr id="30739" name="Line 25"/>
          <p:cNvSpPr>
            <a:spLocks noChangeShapeType="1"/>
          </p:cNvSpPr>
          <p:nvPr/>
        </p:nvSpPr>
        <p:spPr bwMode="auto">
          <a:xfrm>
            <a:off x="2379663" y="5310188"/>
            <a:ext cx="4800600" cy="0"/>
          </a:xfrm>
          <a:prstGeom prst="line">
            <a:avLst/>
          </a:prstGeom>
          <a:noFill/>
          <a:ln w="25400">
            <a:solidFill>
              <a:schemeClr val="tx2"/>
            </a:solidFill>
            <a:prstDash val="sysDot"/>
            <a:round/>
            <a:tailEnd type="oval"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0740" name="Text Box 26"/>
          <p:cNvSpPr txBox="1">
            <a:spLocks noChangeArrowheads="1"/>
          </p:cNvSpPr>
          <p:nvPr/>
        </p:nvSpPr>
        <p:spPr bwMode="auto">
          <a:xfrm>
            <a:off x="2568575" y="4799013"/>
            <a:ext cx="4510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spcBef>
                <a:spcPct val="0"/>
              </a:spcBef>
              <a:buClrTx/>
              <a:buSzTx/>
              <a:buFontTx/>
              <a:buNone/>
            </a:pPr>
            <a:r>
              <a:rPr lang="en-US" altLang="en-US" sz="2400">
                <a:latin typeface="Arial" pitchFamily="34" charset="0"/>
              </a:rPr>
              <a:t> HƯỚNG DẪN ÔN TẬP</a:t>
            </a:r>
          </a:p>
        </p:txBody>
      </p:sp>
      <p:sp>
        <p:nvSpPr>
          <p:cNvPr id="30741" name="Text Box 27"/>
          <p:cNvSpPr txBox="1">
            <a:spLocks noChangeArrowheads="1"/>
          </p:cNvSpPr>
          <p:nvPr/>
        </p:nvSpPr>
        <p:spPr bwMode="gray">
          <a:xfrm>
            <a:off x="2003425" y="4773613"/>
            <a:ext cx="35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ctr">
              <a:spcBef>
                <a:spcPct val="0"/>
              </a:spcBef>
              <a:buClrTx/>
              <a:buSzTx/>
              <a:buFontTx/>
              <a:buNone/>
            </a:pPr>
            <a:r>
              <a:rPr lang="en-US" altLang="en-US" sz="2400" b="1">
                <a:solidFill>
                  <a:schemeClr val="bg1"/>
                </a:solidFill>
                <a:latin typeface="Arial" pitchFamily="34" charset="0"/>
              </a:rPr>
              <a:t>4</a:t>
            </a:r>
          </a:p>
        </p:txBody>
      </p:sp>
    </p:spTree>
  </p:cSld>
  <p:clrMapOvr>
    <a:masterClrMapping/>
  </p:clrMapOvr>
  <p:transition spd="slow"/>
  <p:timing/>
</p:sld>
</file>

<file path=ppt/slides/slide2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3250" name="Title 1"/>
          <p:cNvSpPr>
            <a:spLocks noGrp="1"/>
          </p:cNvSpPr>
          <p:nvPr>
            <p:ph type="title"/>
          </p:nvPr>
        </p:nvSpPr>
        <p:spPr>
          <a:xfrm>
            <a:off x="457200" y="1371600"/>
            <a:ext cx="8229600" cy="476250"/>
          </a:xfrm>
        </p:spPr>
        <p:txBody>
          <a:bodyPr/>
          <a:lstStyle/>
          <a:p>
            <a:pPr algn="ctr"/>
            <a:r>
              <a:rPr lang="en-US" altLang="en-US" sz="2400" b="1" smtClean="0">
                <a:solidFill>
                  <a:srgbClr val="FF0000"/>
                </a:solidFill>
                <a:latin typeface="Times New Roman" panose="02020603050405020304" pitchFamily="18" charset="0"/>
                <a:cs typeface="Times New Roman" panose="02020603050405020304" pitchFamily="18" charset="0"/>
              </a:rPr>
              <a:t>MIỄN, GIẢM HỌC PHÍ (Tiếp)</a:t>
            </a:r>
          </a:p>
        </p:txBody>
      </p:sp>
      <p:graphicFrame>
        <p:nvGraphicFramePr>
          <p:cNvPr id="3" name="Content Placeholder 2">
            <a:extLst>
              <a:ext uri="{FF2B5EF4-FFF2-40B4-BE49-F238E27FC236}">
                <a16:creationId xmlns:a16="http://schemas.microsoft.com/office/drawing/2014/main" id="{534DFE8F-8EBA-4285-BE36-D0B7642BBFB2}"/>
              </a:ext>
            </a:extLst>
          </p:cNvPr>
          <p:cNvGraphicFramePr>
            <a:graphicFrameLocks noGrp="1"/>
          </p:cNvGraphicFramePr>
          <p:nvPr>
            <p:ph idx="4294967295"/>
          </p:nvPr>
        </p:nvGraphicFramePr>
        <p:xfrm>
          <a:off x="152400" y="1981200"/>
          <a:ext cx="8839200" cy="4724401"/>
        </p:xfrm>
        <a:graphic>
          <a:graphicData uri="http://schemas.openxmlformats.org/drawingml/2006/table">
            <a:tbl>
              <a:tblPr firstRow="1" firstCol="1" bandRow="1">
                <a:tableStyleId>{5C22544A-7EE6-4342-B048-85BDC9FD1C3A}</a:tableStyleId>
              </a:tblPr>
              <a:tblGrid>
                <a:gridCol w="3819663">
                  <a:extLst>
                    <a:ext uri="{9D8B030D-6E8A-4147-A177-3AD203B41FA5}">
                      <a16:colId xmlns:a16="http://schemas.microsoft.com/office/drawing/2014/main" val="20000"/>
                    </a:ext>
                  </a:extLst>
                </a:gridCol>
                <a:gridCol w="5019537">
                  <a:extLst>
                    <a:ext uri="{9D8B030D-6E8A-4147-A177-3AD203B41FA5}">
                      <a16:colId xmlns:a16="http://schemas.microsoft.com/office/drawing/2014/main" val="20001"/>
                    </a:ext>
                  </a:extLst>
                </a:gridCol>
              </a:tblGrid>
              <a:tr h="883479">
                <a:tc>
                  <a:txBody>
                    <a:bodyPr vert="horz" wrap="square"/>
                    <a:lstStyle/>
                    <a:p>
                      <a:pPr algn="ctr">
                        <a:lnSpc>
                          <a:spcPct val="115000"/>
                        </a:lnSpc>
                        <a:spcAft>
                          <a:spcPct val="0"/>
                        </a:spcAft>
                      </a:pPr>
                      <a:r>
                        <a:rPr lang="en-US" sz="1600" err="1">
                          <a:effectLst/>
                          <a:latin typeface="Times New Roman" panose="02020603050405020304" pitchFamily="18" charset="0"/>
                          <a:cs typeface="Times New Roman" panose="02020603050405020304" pitchFamily="18" charset="0"/>
                        </a:rPr>
                        <a:t>ĐỐI TƯỢNG</a:t>
                      </a:r>
                      <a:r>
                        <a:rPr lang="en-US" sz="1600" baseline="0">
                          <a:effectLst/>
                          <a:latin typeface="Times New Roman" panose="02020603050405020304" pitchFamily="18" charset="0"/>
                          <a:cs typeface="Times New Roman" panose="02020603050405020304" pitchFamily="18" charset="0"/>
                        </a:rPr>
                        <a:t> ĐƯỢC MIỄN HỌC PHÍ</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tc>
                  <a:txBody>
                    <a:bodyPr vert="horz" wrap="square"/>
                    <a:lstStyle/>
                    <a:p>
                      <a:pPr algn="ctr">
                        <a:lnSpc>
                          <a:spcPct val="115000"/>
                        </a:lnSpc>
                        <a:spcAft>
                          <a:spcPct val="0"/>
                        </a:spcAft>
                      </a:pPr>
                      <a:r>
                        <a:rPr lang="en-US" sz="1600" err="1">
                          <a:effectLst/>
                          <a:latin typeface="Times New Roman" panose="02020603050405020304" pitchFamily="18" charset="0"/>
                          <a:cs typeface="Times New Roman" panose="02020603050405020304" pitchFamily="18" charset="0"/>
                        </a:rPr>
                        <a:t>HỒ</a:t>
                      </a:r>
                      <a:r>
                        <a:rPr lang="en-US" sz="1600" baseline="0">
                          <a:effectLst/>
                          <a:latin typeface="Times New Roman" panose="02020603050405020304" pitchFamily="18" charset="0"/>
                          <a:cs typeface="Times New Roman" panose="02020603050405020304" pitchFamily="18" charset="0"/>
                        </a:rPr>
                        <a:t> SƠ</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extLst>
                  <a:ext uri="{0D108BD9-81ED-4DB2-BD59-A6C34878D82A}">
                    <a16:rowId xmlns:a16="http://schemas.microsoft.com/office/drawing/2014/main" val="10000"/>
                  </a:ext>
                </a:extLst>
              </a:tr>
              <a:tr h="1920461">
                <a:tc>
                  <a:txBody>
                    <a:bodyPr vert="horz" wrap="square"/>
                    <a:lstStyle/>
                    <a:p>
                      <a:pPr algn="just">
                        <a:lnSpc>
                          <a:spcPct val="115000"/>
                        </a:lnSpc>
                        <a:spcAft>
                          <a:spcPct val="0"/>
                        </a:spcAft>
                      </a:pPr>
                      <a:r>
                        <a:rPr lang="en-US" sz="1600" err="1">
                          <a:effectLst/>
                          <a:latin typeface="Times New Roman" panose="02020603050405020304" pitchFamily="18" charset="0"/>
                          <a:cs typeface="Times New Roman" panose="02020603050405020304" pitchFamily="18" charset="0"/>
                        </a:rPr>
                        <a:t>Đối tượng 1.5: Sinh viên là con của bệnh binh</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tc>
                  <a:txBody>
                    <a:bodyPr vert="horz" wrap="square"/>
                    <a:lstStyle/>
                    <a:p>
                      <a:pPr marL="0" indent="0" algn="just">
                        <a:lnSpc>
                          <a:spcPct val="100000"/>
                        </a:lnSpc>
                        <a:spcAft>
                          <a:spcPct val="0"/>
                        </a:spcAft>
                        <a:buFontTx/>
                        <a:buNone/>
                      </a:pPr>
                      <a:r>
                        <a:rPr lang="en-US" sz="1600">
                          <a:effectLst/>
                          <a:latin typeface="Times New Roman" panose="02020603050405020304" pitchFamily="18" charset="0"/>
                          <a:cs typeface="Times New Roman" panose="02020603050405020304" pitchFamily="18" charset="0"/>
                        </a:rPr>
                        <a:t>- Đơn xin miễn, giảm học phí </a:t>
                      </a:r>
                    </a:p>
                    <a:p>
                      <a:pPr marL="0" indent="0" algn="just">
                        <a:lnSpc>
                          <a:spcPct val="100000"/>
                        </a:lnSpc>
                        <a:spcAft>
                          <a:spcPct val="0"/>
                        </a:spcAft>
                        <a:buFontTx/>
                        <a:buNone/>
                      </a:pPr>
                      <a:r>
                        <a:rPr lang="en-US" sz="1600">
                          <a:effectLst/>
                          <a:latin typeface="Times New Roman" panose="02020603050405020304" pitchFamily="18" charset="0"/>
                          <a:cs typeface="Times New Roman" panose="02020603050405020304" pitchFamily="18" charset="0"/>
                        </a:rPr>
                        <a:t>- Giấy xác nhận thuộc đối tượng được quy định do cơ quan quản lý đối tượng người có công hoặc Ủy ban nhân dân xã xác nhận.</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extLst>
                  <a:ext uri="{0D108BD9-81ED-4DB2-BD59-A6C34878D82A}">
                    <a16:rowId xmlns:a16="http://schemas.microsoft.com/office/drawing/2014/main" val="10001"/>
                  </a:ext>
                </a:extLst>
              </a:tr>
              <a:tr h="1920461">
                <a:tc>
                  <a:txBody>
                    <a:bodyPr vert="horz" wrap="square"/>
                    <a:lstStyle/>
                    <a:p>
                      <a:pPr algn="just">
                        <a:lnSpc>
                          <a:spcPct val="115000"/>
                        </a:lnSpc>
                        <a:spcAft>
                          <a:spcPct val="0"/>
                        </a:spcAft>
                      </a:pPr>
                      <a:r>
                        <a:rPr lang="en-US" sz="1600" err="1">
                          <a:effectLst/>
                          <a:latin typeface="Times New Roman" panose="02020603050405020304" pitchFamily="18" charset="0"/>
                          <a:cs typeface="Times New Roman" panose="02020603050405020304" pitchFamily="18" charset="0"/>
                        </a:rPr>
                        <a:t>Đối tượng 1.6: Sinh viên là con của người hoạt động kháng chiến bị nhiễm chất độc hóa học.</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tc>
                  <a:txBody>
                    <a:bodyPr vert="horz" wrap="square"/>
                    <a:lstStyle/>
                    <a:p>
                      <a:pPr marL="0" indent="0" algn="just">
                        <a:lnSpc>
                          <a:spcPct val="100000"/>
                        </a:lnSpc>
                        <a:spcAft>
                          <a:spcPct val="0"/>
                        </a:spcAft>
                        <a:buFontTx/>
                        <a:buNone/>
                      </a:pPr>
                      <a:r>
                        <a:rPr lang="en-US" sz="1600">
                          <a:effectLst/>
                          <a:latin typeface="Times New Roman" panose="02020603050405020304" pitchFamily="18" charset="0"/>
                          <a:cs typeface="Times New Roman" panose="02020603050405020304" pitchFamily="18" charset="0"/>
                        </a:rPr>
                        <a:t>-</a:t>
                      </a:r>
                      <a:r>
                        <a:rPr lang="en-US" sz="1600" baseline="0">
                          <a:effectLst/>
                          <a:latin typeface="Times New Roman" panose="02020603050405020304" pitchFamily="18" charset="0"/>
                          <a:cs typeface="Times New Roman" panose="02020603050405020304" pitchFamily="18" charset="0"/>
                        </a:rPr>
                        <a:t> </a:t>
                      </a:r>
                      <a:r>
                        <a:rPr lang="en-US" sz="1600" err="1">
                          <a:effectLst/>
                          <a:latin typeface="Times New Roman" panose="02020603050405020304" pitchFamily="18" charset="0"/>
                          <a:cs typeface="Times New Roman" panose="02020603050405020304" pitchFamily="18" charset="0"/>
                        </a:rPr>
                        <a:t>Đơn xin miễn, giảm học phí </a:t>
                      </a:r>
                    </a:p>
                    <a:p>
                      <a:pPr marL="0" indent="0" algn="just">
                        <a:lnSpc>
                          <a:spcPct val="100000"/>
                        </a:lnSpc>
                        <a:spcAft>
                          <a:spcPct val="0"/>
                        </a:spcAft>
                        <a:buFontTx/>
                        <a:buNone/>
                      </a:pPr>
                      <a:r>
                        <a:rPr lang="en-US" sz="1600">
                          <a:effectLst/>
                          <a:latin typeface="Times New Roman" panose="02020603050405020304" pitchFamily="18" charset="0"/>
                          <a:cs typeface="Times New Roman" panose="02020603050405020304" pitchFamily="18" charset="0"/>
                        </a:rPr>
                        <a:t>- Giấy xác nhận thuộc đối tượng được quy định do cơ quan quản lý đối tượng người có công hoặc Ủy ban nhân dân xã xác nhận.</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extLst>
                  <a:ext uri="{0D108BD9-81ED-4DB2-BD59-A6C34878D82A}">
                    <a16:rowId xmlns:a16="http://schemas.microsoft.com/office/drawing/2014/main" val="10002"/>
                  </a:ext>
                </a:extLst>
              </a:tr>
            </a:tbl>
          </a:graphicData>
        </a:graphic>
      </p:graphicFrame>
      <p:pic>
        <p:nvPicPr>
          <p:cNvPr id="53265" name="Picture 7"/>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sld>
</file>

<file path=ppt/slides/slide2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5298" name="Title 1"/>
          <p:cNvSpPr>
            <a:spLocks noGrp="1"/>
          </p:cNvSpPr>
          <p:nvPr>
            <p:ph type="title"/>
          </p:nvPr>
        </p:nvSpPr>
        <p:spPr>
          <a:xfrm>
            <a:off x="457200" y="1371600"/>
            <a:ext cx="8229600" cy="400050"/>
          </a:xfrm>
        </p:spPr>
        <p:txBody>
          <a:bodyPr/>
          <a:lstStyle/>
          <a:p>
            <a:pPr algn="ctr"/>
            <a:r>
              <a:rPr lang="en-US" altLang="en-US" sz="2400" b="1" smtClean="0">
                <a:solidFill>
                  <a:srgbClr val="FF0000"/>
                </a:solidFill>
                <a:latin typeface="Times New Roman" panose="02020603050405020304" pitchFamily="18" charset="0"/>
                <a:cs typeface="Times New Roman" panose="02020603050405020304" pitchFamily="18" charset="0"/>
              </a:rPr>
              <a:t>MIỄN, GIẢM HỌC PHÍ (Tiếp)</a:t>
            </a:r>
          </a:p>
        </p:txBody>
      </p:sp>
      <p:graphicFrame>
        <p:nvGraphicFramePr>
          <p:cNvPr id="4" name="Content Placeholder 3">
            <a:extLst>
              <a:ext uri="{FF2B5EF4-FFF2-40B4-BE49-F238E27FC236}">
                <a16:creationId xmlns:a16="http://schemas.microsoft.com/office/drawing/2014/main" id="{2B183C85-8F14-4A21-AC37-1502ADECD8CD}"/>
              </a:ext>
            </a:extLst>
          </p:cNvPr>
          <p:cNvGraphicFramePr>
            <a:graphicFrameLocks noGrp="1"/>
          </p:cNvGraphicFramePr>
          <p:nvPr>
            <p:ph idx="4294967295"/>
          </p:nvPr>
        </p:nvGraphicFramePr>
        <p:xfrm>
          <a:off x="228600" y="1952625"/>
          <a:ext cx="8686800" cy="4876799"/>
        </p:xfrm>
        <a:graphic>
          <a:graphicData uri="http://schemas.openxmlformats.org/drawingml/2006/table">
            <a:tbl>
              <a:tblPr firstRow="1" firstCol="1" bandRow="1">
                <a:tableStyleId>{5C22544A-7EE6-4342-B048-85BDC9FD1C3A}</a:tableStyleId>
              </a:tblPr>
              <a:tblGrid>
                <a:gridCol w="3753806">
                  <a:extLst>
                    <a:ext uri="{9D8B030D-6E8A-4147-A177-3AD203B41FA5}">
                      <a16:colId xmlns:a16="http://schemas.microsoft.com/office/drawing/2014/main" val="20000"/>
                    </a:ext>
                  </a:extLst>
                </a:gridCol>
                <a:gridCol w="4932994">
                  <a:extLst>
                    <a:ext uri="{9D8B030D-6E8A-4147-A177-3AD203B41FA5}">
                      <a16:colId xmlns:a16="http://schemas.microsoft.com/office/drawing/2014/main" val="20001"/>
                    </a:ext>
                  </a:extLst>
                </a:gridCol>
              </a:tblGrid>
              <a:tr h="649039">
                <a:tc>
                  <a:txBody>
                    <a:bodyPr vert="horz" wrap="square"/>
                    <a:lstStyle/>
                    <a:p>
                      <a:pPr algn="ctr">
                        <a:lnSpc>
                          <a:spcPct val="115000"/>
                        </a:lnSpc>
                        <a:spcAft>
                          <a:spcPct val="0"/>
                        </a:spcAft>
                      </a:pPr>
                      <a:r>
                        <a:rPr lang="en-US" sz="1600" err="1">
                          <a:effectLst/>
                          <a:latin typeface="Times New Roman" panose="02020603050405020304" pitchFamily="18" charset="0"/>
                          <a:cs typeface="Times New Roman" panose="02020603050405020304" pitchFamily="18" charset="0"/>
                        </a:rPr>
                        <a:t>ĐỐI TƯỢNG</a:t>
                      </a:r>
                      <a:r>
                        <a:rPr lang="en-US" sz="1600" baseline="0">
                          <a:effectLst/>
                          <a:latin typeface="Times New Roman" panose="02020603050405020304" pitchFamily="18" charset="0"/>
                          <a:cs typeface="Times New Roman" panose="02020603050405020304" pitchFamily="18" charset="0"/>
                        </a:rPr>
                        <a:t> ĐƯỢC MIỄN HỌC PHÍ</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tc>
                  <a:txBody>
                    <a:bodyPr vert="horz" wrap="square"/>
                    <a:lstStyle/>
                    <a:p>
                      <a:pPr algn="ctr">
                        <a:lnSpc>
                          <a:spcPct val="115000"/>
                        </a:lnSpc>
                        <a:spcAft>
                          <a:spcPct val="0"/>
                        </a:spcAft>
                      </a:pPr>
                      <a:r>
                        <a:rPr lang="en-US" sz="1600" err="1">
                          <a:effectLst/>
                          <a:latin typeface="Times New Roman" panose="02020603050405020304" pitchFamily="18" charset="0"/>
                          <a:cs typeface="Times New Roman" panose="02020603050405020304" pitchFamily="18" charset="0"/>
                        </a:rPr>
                        <a:t>HỒ</a:t>
                      </a:r>
                      <a:r>
                        <a:rPr lang="en-US" sz="1600" baseline="0">
                          <a:effectLst/>
                          <a:latin typeface="Times New Roman" panose="02020603050405020304" pitchFamily="18" charset="0"/>
                          <a:cs typeface="Times New Roman" panose="02020603050405020304" pitchFamily="18" charset="0"/>
                        </a:rPr>
                        <a:t> SƠ</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extLst>
                  <a:ext uri="{0D108BD9-81ED-4DB2-BD59-A6C34878D82A}">
                    <a16:rowId xmlns:a16="http://schemas.microsoft.com/office/drawing/2014/main" val="10000"/>
                  </a:ext>
                </a:extLst>
              </a:tr>
              <a:tr h="973557">
                <a:tc>
                  <a:txBody>
                    <a:bodyPr vert="horz" wrap="square"/>
                    <a:lstStyle/>
                    <a:p>
                      <a:pPr algn="just">
                        <a:lnSpc>
                          <a:spcPct val="100000"/>
                        </a:lnSpc>
                        <a:spcAft>
                          <a:spcPct val="0"/>
                        </a:spcAft>
                      </a:pPr>
                      <a:r>
                        <a:rPr lang="en-US" sz="1600" err="1">
                          <a:effectLst/>
                          <a:latin typeface="Times New Roman" panose="02020603050405020304" pitchFamily="18" charset="0"/>
                          <a:cs typeface="Times New Roman" panose="02020603050405020304" pitchFamily="18" charset="0"/>
                        </a:rPr>
                        <a:t>Đối tượng 2: Sinh viên mồ côi cả cha lẫn mẹ không nơi nương tựa</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tc>
                  <a:txBody>
                    <a:bodyPr vert="horz" wrap="square"/>
                    <a:lstStyle/>
                    <a:p>
                      <a:pPr marL="0" indent="0" algn="just">
                        <a:lnSpc>
                          <a:spcPct val="100000"/>
                        </a:lnSpc>
                        <a:spcAft>
                          <a:spcPct val="0"/>
                        </a:spcAft>
                        <a:buFontTx/>
                        <a:buNone/>
                      </a:pPr>
                      <a:r>
                        <a:rPr lang="en-US" sz="1600">
                          <a:effectLst/>
                          <a:latin typeface="Times New Roman" panose="02020603050405020304" pitchFamily="18" charset="0"/>
                          <a:cs typeface="Times New Roman" panose="02020603050405020304" pitchFamily="18" charset="0"/>
                        </a:rPr>
                        <a:t>- Đơn xin miễn, giảm học phí </a:t>
                      </a:r>
                    </a:p>
                    <a:p>
                      <a:pPr marL="0" indent="0" algn="just">
                        <a:lnSpc>
                          <a:spcPct val="100000"/>
                        </a:lnSpc>
                        <a:spcAft>
                          <a:spcPct val="0"/>
                        </a:spcAft>
                        <a:buFontTx/>
                        <a:buNone/>
                      </a:pPr>
                      <a:r>
                        <a:rPr lang="en-US" sz="1600">
                          <a:effectLst/>
                          <a:latin typeface="Times New Roman" panose="02020603050405020304" pitchFamily="18" charset="0"/>
                          <a:cs typeface="Times New Roman" panose="02020603050405020304" pitchFamily="18" charset="0"/>
                        </a:rPr>
                        <a:t>- Giấy xác nhận của Ủy ban nhân dân cấp xã</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extLst>
                  <a:ext uri="{0D108BD9-81ED-4DB2-BD59-A6C34878D82A}">
                    <a16:rowId xmlns:a16="http://schemas.microsoft.com/office/drawing/2014/main" val="10001"/>
                  </a:ext>
                </a:extLst>
              </a:tr>
              <a:tr h="1631604">
                <a:tc>
                  <a:txBody>
                    <a:bodyPr vert="horz" wrap="square"/>
                    <a:lstStyle/>
                    <a:p>
                      <a:pPr algn="just">
                        <a:lnSpc>
                          <a:spcPct val="100000"/>
                        </a:lnSpc>
                        <a:spcAft>
                          <a:spcPct val="0"/>
                        </a:spcAft>
                      </a:pPr>
                      <a:r>
                        <a:rPr lang="en-US" sz="1600">
                          <a:effectLst/>
                          <a:latin typeface="Times New Roman" panose="02020603050405020304" pitchFamily="18" charset="0"/>
                          <a:cs typeface="Times New Roman" panose="02020603050405020304" pitchFamily="18" charset="0"/>
                        </a:rPr>
                        <a:t>Đối tượng 3: Sinh viên bị tàn tật, khuyết tật có khó khăn về kinh tế</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tc>
                  <a:txBody>
                    <a:bodyPr vert="horz" wrap="square"/>
                    <a:lstStyle/>
                    <a:p>
                      <a:pPr marL="0" indent="0" algn="just">
                        <a:lnSpc>
                          <a:spcPct val="100000"/>
                        </a:lnSpc>
                        <a:spcAft>
                          <a:spcPct val="0"/>
                        </a:spcAft>
                        <a:buFontTx/>
                        <a:buNone/>
                      </a:pPr>
                      <a:r>
                        <a:rPr lang="en-US" sz="1600">
                          <a:effectLst/>
                          <a:latin typeface="Times New Roman" panose="02020603050405020304" pitchFamily="18" charset="0"/>
                          <a:cs typeface="Times New Roman" panose="02020603050405020304" pitchFamily="18" charset="0"/>
                        </a:rPr>
                        <a:t>- Đơn xin miễn, giảm học phí </a:t>
                      </a:r>
                    </a:p>
                    <a:p>
                      <a:pPr marL="0" indent="0" algn="just">
                        <a:lnSpc>
                          <a:spcPct val="100000"/>
                        </a:lnSpc>
                        <a:spcAft>
                          <a:spcPct val="0"/>
                        </a:spcAft>
                        <a:buFontTx/>
                        <a:buNone/>
                      </a:pPr>
                      <a:r>
                        <a:rPr lang="en-US" sz="1600">
                          <a:effectLst/>
                          <a:latin typeface="Times New Roman" panose="02020603050405020304" pitchFamily="18" charset="0"/>
                          <a:cs typeface="Times New Roman" panose="02020603050405020304" pitchFamily="18" charset="0"/>
                        </a:rPr>
                        <a:t>- Kết luận của Hội đồng xét duyệt trợ cấp xã hội cấp xã (Mẫu số 01 - ban hành kèm Thông tư số</a:t>
                      </a:r>
                      <a:r>
                        <a:rPr lang="en-US" sz="1600" baseline="0">
                          <a:effectLst/>
                          <a:latin typeface="Times New Roman" panose="02020603050405020304" pitchFamily="18" charset="0"/>
                          <a:cs typeface="Times New Roman" panose="02020603050405020304" pitchFamily="18" charset="0"/>
                        </a:rPr>
                        <a:t> </a:t>
                      </a:r>
                      <a:r>
                        <a:rPr lang="en-US" sz="1600">
                          <a:effectLst/>
                          <a:latin typeface="Times New Roman" panose="02020603050405020304" pitchFamily="18" charset="0"/>
                          <a:cs typeface="Times New Roman" panose="02020603050405020304" pitchFamily="18" charset="0"/>
                        </a:rPr>
                        <a:t>26/2012/TT-BLĐTBXH)</a:t>
                      </a:r>
                      <a:br>
                        <a:rPr lang="en-US" sz="1600">
                          <a:effectLst/>
                          <a:latin typeface="Times New Roman" panose="02020603050405020304" pitchFamily="18" charset="0"/>
                          <a:cs typeface="Times New Roman" panose="02020603050405020304" pitchFamily="18" charset="0"/>
                        </a:rPr>
                      </a:br>
                      <a:r>
                        <a:rPr lang="en-US" sz="1600">
                          <a:effectLst/>
                          <a:latin typeface="Times New Roman" panose="02020603050405020304" pitchFamily="18" charset="0"/>
                          <a:cs typeface="Times New Roman" panose="02020603050405020304" pitchFamily="18" charset="0"/>
                        </a:rPr>
                        <a:t>- Giấy chứng nhận hộ nghèo hoặc sổ hộ nghèo do Ủy ban nhân dân cấp xã xác nhận.</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extLst>
                  <a:ext uri="{0D108BD9-81ED-4DB2-BD59-A6C34878D82A}">
                    <a16:rowId xmlns:a16="http://schemas.microsoft.com/office/drawing/2014/main" val="10002"/>
                  </a:ext>
                </a:extLst>
              </a:tr>
              <a:tr h="1622599">
                <a:tc>
                  <a:txBody>
                    <a:bodyPr vert="horz" wrap="square"/>
                    <a:lstStyle/>
                    <a:p>
                      <a:pPr algn="just">
                        <a:lnSpc>
                          <a:spcPct val="100000"/>
                        </a:lnSpc>
                        <a:spcAft>
                          <a:spcPct val="0"/>
                        </a:spcAft>
                      </a:pPr>
                      <a:r>
                        <a:rPr lang="en-US" sz="1600">
                          <a:effectLst/>
                          <a:latin typeface="Times New Roman" panose="02020603050405020304" pitchFamily="18" charset="0"/>
                          <a:cs typeface="Times New Roman" panose="02020603050405020304" pitchFamily="18" charset="0"/>
                        </a:rPr>
                        <a:t>Đối tượng 4: Sinh viên là người dân tộc thiểu số thuộc hộ nghèo và hộ cận nghèo</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tc>
                  <a:txBody>
                    <a:bodyPr vert="horz" wrap="square"/>
                    <a:lstStyle/>
                    <a:p>
                      <a:pPr marL="0" indent="0" algn="just">
                        <a:lnSpc>
                          <a:spcPct val="100000"/>
                        </a:lnSpc>
                        <a:spcAft>
                          <a:spcPct val="0"/>
                        </a:spcAft>
                        <a:buFontTx/>
                        <a:buNone/>
                      </a:pPr>
                      <a:r>
                        <a:rPr lang="en-US" sz="1600">
                          <a:effectLst/>
                          <a:latin typeface="Times New Roman" panose="02020603050405020304" pitchFamily="18" charset="0"/>
                          <a:cs typeface="Times New Roman" panose="02020603050405020304" pitchFamily="18" charset="0"/>
                        </a:rPr>
                        <a:t>- Đơn xin miễn, giảm học phí </a:t>
                      </a:r>
                    </a:p>
                    <a:p>
                      <a:pPr marL="0" indent="0" algn="just">
                        <a:lnSpc>
                          <a:spcPct val="100000"/>
                        </a:lnSpc>
                        <a:spcAft>
                          <a:spcPct val="0"/>
                        </a:spcAft>
                        <a:buFontTx/>
                        <a:buNone/>
                      </a:pPr>
                      <a:r>
                        <a:rPr lang="en-US" sz="1600">
                          <a:effectLst/>
                          <a:latin typeface="Times New Roman" panose="02020603050405020304" pitchFamily="18" charset="0"/>
                          <a:cs typeface="Times New Roman" panose="02020603050405020304" pitchFamily="18" charset="0"/>
                        </a:rPr>
                        <a:t>- Bản sao giấy khai sinh (bản photo công chứng).</a:t>
                      </a:r>
                      <a:br>
                        <a:rPr lang="en-US" sz="1600">
                          <a:effectLst/>
                          <a:latin typeface="Times New Roman" panose="02020603050405020304" pitchFamily="18" charset="0"/>
                          <a:cs typeface="Times New Roman" panose="02020603050405020304" pitchFamily="18" charset="0"/>
                        </a:rPr>
                      </a:br>
                      <a:r>
                        <a:rPr lang="en-US" sz="1600">
                          <a:effectLst/>
                          <a:latin typeface="Times New Roman" panose="02020603050405020304" pitchFamily="18" charset="0"/>
                          <a:cs typeface="Times New Roman" panose="02020603050405020304" pitchFamily="18" charset="0"/>
                        </a:rPr>
                        <a:t>- Giấy chứng nhận hoặc sổ hộ nghèo, hộ cận nghèo do Ủy ban nhân dân cấp xã xác nhận.</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extLst>
                  <a:ext uri="{0D108BD9-81ED-4DB2-BD59-A6C34878D82A}">
                    <a16:rowId xmlns:a16="http://schemas.microsoft.com/office/drawing/2014/main" val="10003"/>
                  </a:ext>
                </a:extLst>
              </a:tr>
            </a:tbl>
          </a:graphicData>
        </a:graphic>
      </p:graphicFrame>
      <p:pic>
        <p:nvPicPr>
          <p:cNvPr id="55316"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sld>
</file>

<file path=ppt/slides/slide2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Title 1"/>
          <p:cNvSpPr>
            <a:spLocks noGrp="1"/>
          </p:cNvSpPr>
          <p:nvPr>
            <p:ph type="title"/>
          </p:nvPr>
        </p:nvSpPr>
        <p:spPr>
          <a:xfrm>
            <a:off x="514350" y="1352550"/>
            <a:ext cx="8229600" cy="476250"/>
          </a:xfrm>
        </p:spPr>
        <p:txBody>
          <a:bodyPr/>
          <a:lstStyle/>
          <a:p>
            <a:pPr algn="ctr"/>
            <a:r>
              <a:rPr lang="en-US" altLang="en-US" sz="2400" b="1" smtClean="0">
                <a:solidFill>
                  <a:srgbClr val="FF0000"/>
                </a:solidFill>
                <a:latin typeface="Times New Roman" panose="02020603050405020304" pitchFamily="18" charset="0"/>
                <a:cs typeface="Times New Roman" panose="02020603050405020304" pitchFamily="18" charset="0"/>
              </a:rPr>
              <a:t>MIỄN, GIẢM HỌC PHÍ (Tiếp)</a:t>
            </a:r>
            <a:endParaRPr lang="en-US" altLang="en-US" sz="2400" smtClean="0">
              <a:latin typeface="Times New Roman" pitchFamily="18" charset="0"/>
              <a:cs typeface="Times New Roman" panose="02020603050405020304" pitchFamily="18" charset="0"/>
            </a:endParaRPr>
          </a:p>
        </p:txBody>
      </p:sp>
      <p:graphicFrame>
        <p:nvGraphicFramePr>
          <p:cNvPr id="3" name="Content Placeholder 2">
            <a:extLst>
              <a:ext uri="{FF2B5EF4-FFF2-40B4-BE49-F238E27FC236}">
                <a16:creationId xmlns:a16="http://schemas.microsoft.com/office/drawing/2014/main" id="{98E6D1ED-D5BF-4E56-A8B3-68D55D701F90}"/>
              </a:ext>
            </a:extLst>
          </p:cNvPr>
          <p:cNvGraphicFramePr>
            <a:graphicFrameLocks noGrp="1"/>
          </p:cNvGraphicFramePr>
          <p:nvPr>
            <p:ph idx="4294967295"/>
          </p:nvPr>
        </p:nvGraphicFramePr>
        <p:xfrm>
          <a:off x="304800" y="1905000"/>
          <a:ext cx="8610600" cy="3657600"/>
        </p:xfrm>
        <a:graphic>
          <a:graphicData uri="http://schemas.openxmlformats.org/drawingml/2006/table">
            <a:tbl>
              <a:tblPr firstRow="1" firstCol="1" bandRow="1">
                <a:tableStyleId>{5C22544A-7EE6-4342-B048-85BDC9FD1C3A}</a:tableStyleId>
              </a:tblPr>
              <a:tblGrid>
                <a:gridCol w="3720879">
                  <a:extLst>
                    <a:ext uri="{9D8B030D-6E8A-4147-A177-3AD203B41FA5}">
                      <a16:colId xmlns:a16="http://schemas.microsoft.com/office/drawing/2014/main" val="20000"/>
                    </a:ext>
                  </a:extLst>
                </a:gridCol>
                <a:gridCol w="4889721">
                  <a:extLst>
                    <a:ext uri="{9D8B030D-6E8A-4147-A177-3AD203B41FA5}">
                      <a16:colId xmlns:a16="http://schemas.microsoft.com/office/drawing/2014/main" val="20001"/>
                    </a:ext>
                  </a:extLst>
                </a:gridCol>
              </a:tblGrid>
              <a:tr h="708021">
                <a:tc>
                  <a:txBody>
                    <a:bodyPr vert="horz" wrap="square"/>
                    <a:lstStyle/>
                    <a:p>
                      <a:pPr algn="ctr">
                        <a:lnSpc>
                          <a:spcPct val="100000"/>
                        </a:lnSpc>
                        <a:spcAft>
                          <a:spcPct val="0"/>
                        </a:spcAft>
                      </a:pPr>
                      <a:r>
                        <a:rPr lang="en-US" sz="1600">
                          <a:effectLst/>
                          <a:latin typeface="Times New Roman" panose="02020603050405020304" pitchFamily="18" charset="0"/>
                          <a:cs typeface="Times New Roman" panose="02020603050405020304" pitchFamily="18" charset="0"/>
                        </a:rPr>
                        <a:t>ĐỐI TƯỢNG ĐƯỢC</a:t>
                      </a:r>
                      <a:r>
                        <a:rPr lang="en-US" sz="1600" baseline="0">
                          <a:effectLst/>
                          <a:latin typeface="Times New Roman" panose="02020603050405020304" pitchFamily="18" charset="0"/>
                          <a:cs typeface="Times New Roman" panose="02020603050405020304" pitchFamily="18" charset="0"/>
                        </a:rPr>
                        <a:t> MIỄN HỌC PHÍ</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tc>
                  <a:txBody>
                    <a:bodyPr vert="horz" wrap="square"/>
                    <a:lstStyle/>
                    <a:p>
                      <a:pPr algn="ctr">
                        <a:lnSpc>
                          <a:spcPct val="100000"/>
                        </a:lnSpc>
                        <a:spcAft>
                          <a:spcPct val="0"/>
                        </a:spcAft>
                      </a:pPr>
                      <a:r>
                        <a:rPr lang="en-US" sz="1600">
                          <a:effectLst/>
                          <a:latin typeface="Times New Roman" panose="02020603050405020304" pitchFamily="18" charset="0"/>
                          <a:cs typeface="Times New Roman" panose="02020603050405020304" pitchFamily="18" charset="0"/>
                        </a:rPr>
                        <a:t>DANH MỤC HỒ SƠ </a:t>
                      </a:r>
                    </a:p>
                    <a:p>
                      <a:pPr algn="ctr">
                        <a:lnSpc>
                          <a:spcPct val="100000"/>
                        </a:lnSpc>
                        <a:spcAft>
                          <a:spcPct val="0"/>
                        </a:spcAft>
                      </a:pPr>
                      <a:r>
                        <a:rPr lang="en-US" sz="1600">
                          <a:effectLst/>
                          <a:latin typeface="Times New Roman" panose="02020603050405020304" pitchFamily="18" charset="0"/>
                          <a:cs typeface="Times New Roman" panose="02020603050405020304" pitchFamily="18" charset="0"/>
                        </a:rPr>
                        <a:t>CẦN NỘP THEO ĐỐI TƯỢNG</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extLst>
                  <a:ext uri="{0D108BD9-81ED-4DB2-BD59-A6C34878D82A}">
                    <a16:rowId xmlns:a16="http://schemas.microsoft.com/office/drawing/2014/main" val="10000"/>
                  </a:ext>
                </a:extLst>
              </a:tr>
              <a:tr h="2949579">
                <a:tc>
                  <a:txBody>
                    <a:bodyPr vert="horz" wrap="square"/>
                    <a:lstStyle/>
                    <a:p>
                      <a:pPr algn="just">
                        <a:lnSpc>
                          <a:spcPct val="100000"/>
                        </a:lnSpc>
                        <a:spcAft>
                          <a:spcPct val="0"/>
                        </a:spcAft>
                      </a:pPr>
                      <a:r>
                        <a:rPr lang="en-US" sz="1600" err="1">
                          <a:effectLst/>
                          <a:latin typeface="Times New Roman" panose="02020603050405020304" pitchFamily="18" charset="0"/>
                          <a:cs typeface="Times New Roman" panose="02020603050405020304" pitchFamily="18" charset="0"/>
                        </a:rPr>
                        <a:t>Đối tượng 5: Sinh viên người dân tộc thiểu số rất ít người, ở vùng có điều kiện kinh tế - xã hội khó khăn và đặc biệt khó khăn</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tc>
                  <a:txBody>
                    <a:bodyPr vert="horz" wrap="square"/>
                    <a:lstStyle/>
                    <a:p>
                      <a:pPr marL="0" indent="0" algn="just">
                        <a:lnSpc>
                          <a:spcPct val="100000"/>
                        </a:lnSpc>
                        <a:spcAft>
                          <a:spcPct val="0"/>
                        </a:spcAft>
                        <a:buFontTx/>
                        <a:buNone/>
                      </a:pPr>
                      <a:r>
                        <a:rPr lang="en-US" sz="1600">
                          <a:effectLst/>
                          <a:latin typeface="Times New Roman" panose="02020603050405020304" pitchFamily="18" charset="0"/>
                          <a:cs typeface="Times New Roman" panose="02020603050405020304" pitchFamily="18" charset="0"/>
                        </a:rPr>
                        <a:t>- Đơn xin miễn, giảm học phí</a:t>
                      </a:r>
                      <a:endParaRPr lang="en-US" sz="1600">
                        <a:effectLst/>
                        <a:latin typeface="Times New Roman" panose="02020603050405020304" pitchFamily="18" charset="0"/>
                        <a:cs typeface="Times New Roman" panose="02020603050405020304" pitchFamily="18" charset="0"/>
                      </a:endParaRPr>
                    </a:p>
                    <a:p>
                      <a:pPr marL="0" indent="0" algn="just">
                        <a:lnSpc>
                          <a:spcPct val="100000"/>
                        </a:lnSpc>
                        <a:spcAft>
                          <a:spcPct val="0"/>
                        </a:spcAft>
                        <a:buFontTx/>
                        <a:buNone/>
                      </a:pPr>
                      <a:r>
                        <a:rPr lang="en-US" sz="1600">
                          <a:effectLst/>
                          <a:latin typeface="Times New Roman" panose="02020603050405020304" pitchFamily="18" charset="0"/>
                          <a:cs typeface="Times New Roman" panose="02020603050405020304" pitchFamily="18" charset="0"/>
                        </a:rPr>
                        <a:t>-</a:t>
                      </a:r>
                      <a:r>
                        <a:rPr lang="en-US" sz="1600" baseline="0">
                          <a:effectLst/>
                          <a:latin typeface="Times New Roman" panose="02020603050405020304" pitchFamily="18" charset="0"/>
                          <a:cs typeface="Times New Roman" panose="02020603050405020304" pitchFamily="18" charset="0"/>
                        </a:rPr>
                        <a:t> </a:t>
                      </a:r>
                      <a:r>
                        <a:rPr lang="en-US" sz="1600" err="1">
                          <a:effectLst/>
                          <a:latin typeface="Times New Roman" panose="02020603050405020304" pitchFamily="18" charset="0"/>
                          <a:cs typeface="Times New Roman" panose="02020603050405020304" pitchFamily="18" charset="0"/>
                        </a:rPr>
                        <a:t>Bản sao giấy khai sinh (bản photo công chứng)</a:t>
                      </a:r>
                    </a:p>
                    <a:p>
                      <a:pPr marL="0" indent="0" algn="just">
                        <a:lnSpc>
                          <a:spcPct val="100000"/>
                        </a:lnSpc>
                        <a:spcAft>
                          <a:spcPct val="0"/>
                        </a:spcAft>
                        <a:buFontTx/>
                        <a:buNone/>
                      </a:pPr>
                      <a:r>
                        <a:rPr lang="en-US" sz="1600">
                          <a:effectLst/>
                          <a:latin typeface="Times New Roman" panose="02020603050405020304" pitchFamily="18" charset="0"/>
                          <a:cs typeface="Times New Roman" panose="02020603050405020304" pitchFamily="18" charset="0"/>
                        </a:rPr>
                        <a:t>-</a:t>
                      </a:r>
                      <a:r>
                        <a:rPr lang="en-US" sz="1600" baseline="0">
                          <a:effectLst/>
                          <a:latin typeface="Times New Roman" panose="02020603050405020304" pitchFamily="18" charset="0"/>
                          <a:cs typeface="Times New Roman" panose="02020603050405020304" pitchFamily="18" charset="0"/>
                        </a:rPr>
                        <a:t> </a:t>
                      </a:r>
                      <a:r>
                        <a:rPr lang="en-US" sz="1600" err="1">
                          <a:effectLst/>
                          <a:latin typeface="Times New Roman" panose="02020603050405020304" pitchFamily="18" charset="0"/>
                          <a:cs typeface="Times New Roman" panose="02020603050405020304" pitchFamily="18" charset="0"/>
                        </a:rPr>
                        <a:t>Sổ hộ khẩu thường trú (bản photo công chứng)</a:t>
                      </a:r>
                    </a:p>
                    <a:p>
                      <a:pPr marL="62865" algn="just">
                        <a:lnSpc>
                          <a:spcPct val="100000"/>
                        </a:lnSpc>
                        <a:spcAft>
                          <a:spcPct val="0"/>
                        </a:spcAft>
                      </a:pPr>
                      <a:r>
                        <a:rPr lang="en-US" sz="1600">
                          <a:effectLst/>
                          <a:latin typeface="Times New Roman" panose="02020603050405020304" pitchFamily="18" charset="0"/>
                          <a:cs typeface="Times New Roman" panose="02020603050405020304" pitchFamily="18" charset="0"/>
                        </a:rPr>
                        <a:t>(</a:t>
                      </a:r>
                      <a:r>
                        <a:rPr lang="en-US" sz="1600" u="sng" err="1">
                          <a:effectLst/>
                          <a:latin typeface="Times New Roman" panose="02020603050405020304" pitchFamily="18" charset="0"/>
                          <a:cs typeface="Times New Roman" panose="02020603050405020304" pitchFamily="18" charset="0"/>
                        </a:rPr>
                        <a:t>lưu ý:</a:t>
                      </a:r>
                      <a:r>
                        <a:rPr lang="en-US" sz="1600">
                          <a:effectLst/>
                          <a:latin typeface="Times New Roman" panose="02020603050405020304" pitchFamily="18" charset="0"/>
                          <a:cs typeface="Times New Roman" panose="02020603050405020304" pitchFamily="18" charset="0"/>
                        </a:rPr>
                        <a:t> Danh sách 16 dân tộc rất ít người có dân số dưới 10.000 người gồm: La Hủ, La Ha, Pà Thẻn, Lự, Ngái, Chứt, Lô Lô, Mảng, Cơ Lao, Bố Y, Cống, Si La, Pu Péo, Rơ Măm, Brâu, Ơ Đu.)</a:t>
                      </a:r>
                      <a:endParaRPr lang="en-US" sz="1600">
                        <a:effectLst/>
                        <a:latin typeface="Times New Roman" panose="02020603050405020304" pitchFamily="18" charset="0"/>
                        <a:ea typeface="Calibri"/>
                        <a:cs typeface="Times New Roman" panose="02020603050405020304" pitchFamily="18" charset="0"/>
                      </a:endParaRPr>
                    </a:p>
                  </a:txBody>
                  <a:tcPr marL="15339" marR="15339" marT="0" marB="0" anchor="ctr"/>
                </a:tc>
                <a:extLst>
                  <a:ext uri="{0D108BD9-81ED-4DB2-BD59-A6C34878D82A}">
                    <a16:rowId xmlns:a16="http://schemas.microsoft.com/office/drawing/2014/main" val="10001"/>
                  </a:ext>
                </a:extLst>
              </a:tr>
            </a:tbl>
          </a:graphicData>
        </a:graphic>
      </p:graphicFrame>
      <p:pic>
        <p:nvPicPr>
          <p:cNvPr id="56334"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sld>
</file>

<file path=ppt/slides/slide2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7346" name="Title 1"/>
          <p:cNvSpPr>
            <a:spLocks noGrp="1"/>
          </p:cNvSpPr>
          <p:nvPr>
            <p:ph type="title"/>
          </p:nvPr>
        </p:nvSpPr>
        <p:spPr>
          <a:xfrm>
            <a:off x="457200" y="1447800"/>
            <a:ext cx="8229600" cy="400050"/>
          </a:xfrm>
        </p:spPr>
        <p:txBody>
          <a:bodyPr/>
          <a:lstStyle/>
          <a:p>
            <a:pPr algn="ctr"/>
            <a:r>
              <a:rPr lang="en-US" altLang="en-US" sz="2400" b="1" smtClean="0">
                <a:solidFill>
                  <a:srgbClr val="FF0000"/>
                </a:solidFill>
                <a:latin typeface="Times New Roman" panose="02020603050405020304" pitchFamily="18" charset="0"/>
                <a:cs typeface="Times New Roman" panose="02020603050405020304" pitchFamily="18" charset="0"/>
              </a:rPr>
              <a:t>MIỄN, GIẢM HỌC PHÍ (Tiếp)</a:t>
            </a:r>
          </a:p>
        </p:txBody>
      </p:sp>
      <p:graphicFrame>
        <p:nvGraphicFramePr>
          <p:cNvPr id="3" name="Content Placeholder 2">
            <a:extLst>
              <a:ext uri="{FF2B5EF4-FFF2-40B4-BE49-F238E27FC236}">
                <a16:creationId xmlns:a16="http://schemas.microsoft.com/office/drawing/2014/main" id="{E82CD7FB-E655-473C-80F7-25622885E2D1}"/>
              </a:ext>
            </a:extLst>
          </p:cNvPr>
          <p:cNvGraphicFramePr>
            <a:graphicFrameLocks noGrp="1"/>
          </p:cNvGraphicFramePr>
          <p:nvPr>
            <p:ph idx="4294967295"/>
          </p:nvPr>
        </p:nvGraphicFramePr>
        <p:xfrm>
          <a:off x="304800" y="1905000"/>
          <a:ext cx="8534400" cy="4648199"/>
        </p:xfrm>
        <a:graphic>
          <a:graphicData uri="http://schemas.openxmlformats.org/drawingml/2006/table">
            <a:tbl>
              <a:tblPr/>
              <a:tblGrid>
                <a:gridCol w="42672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701214">
                <a:tc>
                  <a:txBody>
                    <a:bodyPr vert="horz" wrap="square"/>
                    <a:lstStyle>
                      <a:lvl1pPr>
                        <a:spcBef>
                          <a:spcPct val="20000"/>
                        </a:spcBef>
                        <a:buClr>
                          <a:schemeClr val="tx2"/>
                        </a:buClr>
                        <a:buFont typeface="Wingdings" panose="05000000000000000000" pitchFamily="2" charset="2"/>
                        <a:defRPr sz="2400">
                          <a:solidFill>
                            <a:schemeClr val="tx1"/>
                          </a:solidFill>
                          <a:latin typeface="Arial" pitchFamily="34" charset="0"/>
                        </a:defRPr>
                      </a:lvl1pPr>
                      <a:lvl2pPr marL="742950" indent="-285750">
                        <a:spcBef>
                          <a:spcPct val="20000"/>
                        </a:spcBef>
                        <a:buClr>
                          <a:schemeClr val="accent1"/>
                        </a:buClr>
                        <a:buFont typeface="Wingdings" panose="05000000000000000000" pitchFamily="2" charset="2"/>
                        <a:defRPr sz="2200">
                          <a:solidFill>
                            <a:schemeClr val="tx1"/>
                          </a:solidFill>
                          <a:latin typeface="Arial" pitchFamily="34" charset="0"/>
                        </a:defRPr>
                      </a:lvl2pPr>
                      <a:lvl3pPr marL="1143000" indent="-228600">
                        <a:spcBef>
                          <a:spcPct val="20000"/>
                        </a:spcBef>
                        <a:buClr>
                          <a:schemeClr val="accent2"/>
                        </a:buClr>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6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rPr>
                        <a:t>ĐỐI TƯỢNG ĐƯỢC GIẢM HỌC PHÍ</a:t>
                      </a:r>
                    </a:p>
                  </a:txBody>
                  <a:tcPr marL="15339" marR="15339"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vert="horz" wrap="square"/>
                    <a:lstStyle>
                      <a:lvl1pPr>
                        <a:spcBef>
                          <a:spcPct val="20000"/>
                        </a:spcBef>
                        <a:buClr>
                          <a:schemeClr val="tx2"/>
                        </a:buClr>
                        <a:buFont typeface="Wingdings" panose="05000000000000000000" pitchFamily="2" charset="2"/>
                        <a:defRPr sz="2400">
                          <a:solidFill>
                            <a:schemeClr val="tx1"/>
                          </a:solidFill>
                          <a:latin typeface="Arial" pitchFamily="34" charset="0"/>
                        </a:defRPr>
                      </a:lvl1pPr>
                      <a:lvl2pPr marL="742950" indent="-285750">
                        <a:spcBef>
                          <a:spcPct val="20000"/>
                        </a:spcBef>
                        <a:buClr>
                          <a:schemeClr val="accent1"/>
                        </a:buClr>
                        <a:buFont typeface="Wingdings" panose="05000000000000000000" pitchFamily="2" charset="2"/>
                        <a:defRPr sz="2200">
                          <a:solidFill>
                            <a:schemeClr val="tx1"/>
                          </a:solidFill>
                          <a:latin typeface="Arial" pitchFamily="34" charset="0"/>
                        </a:defRPr>
                      </a:lvl2pPr>
                      <a:lvl3pPr marL="1143000" indent="-228600">
                        <a:spcBef>
                          <a:spcPct val="20000"/>
                        </a:spcBef>
                        <a:buClr>
                          <a:schemeClr val="accent2"/>
                        </a:buClr>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en-US" sz="16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rPr>
                        <a:t>HỒ SƠ</a:t>
                      </a:r>
                    </a:p>
                  </a:txBody>
                  <a:tcPr marL="15339" marR="15339"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49051">
                <a:tc>
                  <a:txBody>
                    <a:bodyPr vert="horz" wrap="square"/>
                    <a:lstStyle>
                      <a:lvl1pPr>
                        <a:spcBef>
                          <a:spcPct val="20000"/>
                        </a:spcBef>
                        <a:buClr>
                          <a:schemeClr val="tx2"/>
                        </a:buClr>
                        <a:buFont typeface="Wingdings" panose="05000000000000000000" pitchFamily="2" charset="2"/>
                        <a:defRPr sz="2400">
                          <a:solidFill>
                            <a:schemeClr val="tx1"/>
                          </a:solidFill>
                          <a:latin typeface="Arial" pitchFamily="34" charset="0"/>
                        </a:defRPr>
                      </a:lvl1pPr>
                      <a:lvl2pPr marL="742950" indent="-285750">
                        <a:spcBef>
                          <a:spcPct val="20000"/>
                        </a:spcBef>
                        <a:buClr>
                          <a:schemeClr val="accent1"/>
                        </a:buClr>
                        <a:buFont typeface="Wingdings" panose="05000000000000000000" pitchFamily="2" charset="2"/>
                        <a:defRPr sz="2200">
                          <a:solidFill>
                            <a:schemeClr val="tx1"/>
                          </a:solidFill>
                          <a:latin typeface="Arial" pitchFamily="34" charset="0"/>
                        </a:defRPr>
                      </a:lvl2pPr>
                      <a:lvl3pPr marL="1143000" indent="-228600">
                        <a:spcBef>
                          <a:spcPct val="20000"/>
                        </a:spcBef>
                        <a:buClr>
                          <a:schemeClr val="accent2"/>
                        </a:buClr>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600" b="1" i="0" u="none" strike="noStrike" cap="none" normalizeH="0" baseline="0" err="1">
                          <a:ln>
                            <a:noFill/>
                          </a:ln>
                          <a:solidFill>
                            <a:srgbClr val="FFFFFF"/>
                          </a:solidFill>
                          <a:effectLst/>
                          <a:latin typeface="Times New Roman" panose="02020603050405020304" pitchFamily="18" charset="0"/>
                          <a:cs typeface="Times New Roman" panose="02020603050405020304" pitchFamily="18" charset="0"/>
                        </a:rPr>
                        <a:t>Đối tượng 6 (giảm 70% học phí): S</a:t>
                      </a:r>
                      <a:r>
                        <a:rPr kumimoji="0" lang="vi-VN" altLang="en-US" sz="16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rPr>
                        <a:t>inh viên là người dân tộc thiểu số (không phải là dân tộc thiểu số rất ít người) ở vùng có Điều kiện kinh tế - xã hội đặc biệt khó khăn theo quy định của cơ quan có thẩm quyền</a:t>
                      </a:r>
                      <a:endParaRPr kumimoji="0" lang="en-US" altLang="en-US" sz="1600" b="1" i="0" u="none" strike="noStrike" cap="none" normalizeH="0" baseline="0">
                        <a:ln>
                          <a:noFill/>
                        </a:ln>
                        <a:solidFill>
                          <a:srgbClr val="FFFFFF"/>
                        </a:solidFill>
                        <a:effectLst/>
                        <a:latin typeface="Times New Roman" pitchFamily="18" charset="0"/>
                        <a:cs typeface="Times New Roman" panose="02020603050405020304" pitchFamily="18" charset="0"/>
                      </a:endParaRPr>
                    </a:p>
                  </a:txBody>
                  <a:tcPr marL="15339" marR="15339"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vert="horz" wrap="square"/>
                    <a:lstStyle>
                      <a:lvl1pPr>
                        <a:spcBef>
                          <a:spcPct val="20000"/>
                        </a:spcBef>
                        <a:buClr>
                          <a:schemeClr val="tx2"/>
                        </a:buClr>
                        <a:buFont typeface="Wingdings" panose="05000000000000000000" pitchFamily="2" charset="2"/>
                        <a:defRPr sz="2400">
                          <a:solidFill>
                            <a:schemeClr val="tx1"/>
                          </a:solidFill>
                          <a:latin typeface="Arial" pitchFamily="34" charset="0"/>
                        </a:defRPr>
                      </a:lvl1pPr>
                      <a:lvl2pPr marL="742950" indent="-285750">
                        <a:spcBef>
                          <a:spcPct val="20000"/>
                        </a:spcBef>
                        <a:buClr>
                          <a:schemeClr val="accent1"/>
                        </a:buClr>
                        <a:buFont typeface="Wingdings" panose="05000000000000000000" pitchFamily="2" charset="2"/>
                        <a:defRPr sz="2200">
                          <a:solidFill>
                            <a:schemeClr val="tx1"/>
                          </a:solidFill>
                          <a:latin typeface="Arial" pitchFamily="34" charset="0"/>
                        </a:defRPr>
                      </a:lvl2pPr>
                      <a:lvl3pPr marL="1143000" indent="-228600">
                        <a:spcBef>
                          <a:spcPct val="20000"/>
                        </a:spcBef>
                        <a:buClr>
                          <a:schemeClr val="accent2"/>
                        </a:buClr>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6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Đơn xin miễn, giảm học phí </a:t>
                      </a:r>
                    </a:p>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6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Bản sao công chứng giấy khai sinh</a:t>
                      </a:r>
                      <a:endParaRPr kumimoji="0" lang="en-US" altLang="en-US" sz="1600" b="0" i="0" u="none" strike="noStrike" cap="none" normalizeH="0" baseline="0">
                        <a:ln>
                          <a:noFill/>
                        </a:ln>
                        <a:solidFill>
                          <a:srgbClr val="000000"/>
                        </a:solidFill>
                        <a:effectLst/>
                        <a:latin typeface="Times New Roman"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6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Bản sao công chứng sổ hộ khẩu</a:t>
                      </a:r>
                      <a:endParaRPr kumimoji="0" lang="en-US" altLang="en-US" sz="16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endParaRPr>
                    </a:p>
                    <a:p>
                      <a:pPr marL="0" marR="0" lvl="0" indent="0" algn="just" defTabSz="914400" rtl="0" eaLnBrk="1" fontAlgn="base" latinLnBrk="0" hangingPunct="1">
                        <a:lnSpc>
                          <a:spcPct val="100000"/>
                        </a:lnSpc>
                        <a:spcBef>
                          <a:spcPct val="0"/>
                        </a:spcBef>
                        <a:spcAft>
                          <a:spcPct val="0"/>
                        </a:spcAft>
                        <a:buClrTx/>
                        <a:buSzTx/>
                        <a:buFontTx/>
                        <a:buNone/>
                      </a:pPr>
                      <a:endParaRPr kumimoji="0" lang="en-US" altLang="en-US" sz="16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endParaRPr>
                    </a:p>
                  </a:txBody>
                  <a:tcPr marL="15339" marR="15339"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5D5CC"/>
                    </a:solidFill>
                  </a:tcPr>
                </a:tc>
                <a:extLst>
                  <a:ext uri="{0D108BD9-81ED-4DB2-BD59-A6C34878D82A}">
                    <a16:rowId xmlns:a16="http://schemas.microsoft.com/office/drawing/2014/main" val="10001"/>
                  </a:ext>
                </a:extLst>
              </a:tr>
              <a:tr h="2197934">
                <a:tc>
                  <a:txBody>
                    <a:bodyPr vert="horz" wrap="square"/>
                    <a:lstStyle>
                      <a:lvl1pPr>
                        <a:spcBef>
                          <a:spcPct val="20000"/>
                        </a:spcBef>
                        <a:buClr>
                          <a:schemeClr val="tx2"/>
                        </a:buClr>
                        <a:buFont typeface="Wingdings" panose="05000000000000000000" pitchFamily="2" charset="2"/>
                        <a:defRPr sz="2400">
                          <a:solidFill>
                            <a:schemeClr val="tx1"/>
                          </a:solidFill>
                          <a:latin typeface="Arial" pitchFamily="34" charset="0"/>
                        </a:defRPr>
                      </a:lvl1pPr>
                      <a:lvl2pPr marL="742950" indent="-285750">
                        <a:spcBef>
                          <a:spcPct val="20000"/>
                        </a:spcBef>
                        <a:buClr>
                          <a:schemeClr val="accent1"/>
                        </a:buClr>
                        <a:buFont typeface="Wingdings" panose="05000000000000000000" pitchFamily="2" charset="2"/>
                        <a:defRPr sz="2200">
                          <a:solidFill>
                            <a:schemeClr val="tx1"/>
                          </a:solidFill>
                          <a:latin typeface="Arial" pitchFamily="34" charset="0"/>
                        </a:defRPr>
                      </a:lvl2pPr>
                      <a:lvl3pPr marL="1143000" indent="-228600">
                        <a:spcBef>
                          <a:spcPct val="20000"/>
                        </a:spcBef>
                        <a:buClr>
                          <a:schemeClr val="accent2"/>
                        </a:buClr>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600" b="1" i="0" u="none" strike="noStrike" cap="none" normalizeH="0" baseline="0">
                          <a:ln>
                            <a:noFill/>
                          </a:ln>
                          <a:solidFill>
                            <a:srgbClr val="FFFFFF"/>
                          </a:solidFill>
                          <a:effectLst/>
                          <a:latin typeface="Times New Roman" panose="02020603050405020304" pitchFamily="18" charset="0"/>
                          <a:cs typeface="Times New Roman" panose="02020603050405020304" pitchFamily="18" charset="0"/>
                        </a:rPr>
                        <a:t>Đối tượng 7 (được giảm 50 % học phí): Sinh viên là con cán bộ, công nhân, viên chức mà cha hoặc mẹ bị tai nạn lao động hoặc mắc bệnh nghề nghiệp được hưởng trợ cấp thường xuyên.</a:t>
                      </a:r>
                    </a:p>
                  </a:txBody>
                  <a:tcPr marL="15339" marR="15339"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vert="horz" wrap="square"/>
                    <a:lstStyle>
                      <a:lvl1pPr>
                        <a:spcBef>
                          <a:spcPct val="20000"/>
                        </a:spcBef>
                        <a:buClr>
                          <a:schemeClr val="tx2"/>
                        </a:buClr>
                        <a:buFont typeface="Wingdings" panose="05000000000000000000" pitchFamily="2" charset="2"/>
                        <a:defRPr sz="2400">
                          <a:solidFill>
                            <a:schemeClr val="tx1"/>
                          </a:solidFill>
                          <a:latin typeface="Arial" pitchFamily="34" charset="0"/>
                        </a:defRPr>
                      </a:lvl1pPr>
                      <a:lvl2pPr marL="742950" indent="-285750">
                        <a:spcBef>
                          <a:spcPct val="20000"/>
                        </a:spcBef>
                        <a:buClr>
                          <a:schemeClr val="accent1"/>
                        </a:buClr>
                        <a:buFont typeface="Wingdings" panose="05000000000000000000" pitchFamily="2" charset="2"/>
                        <a:defRPr sz="2200">
                          <a:solidFill>
                            <a:schemeClr val="tx1"/>
                          </a:solidFill>
                          <a:latin typeface="Arial" pitchFamily="34" charset="0"/>
                        </a:defRPr>
                      </a:lvl2pPr>
                      <a:lvl3pPr marL="1143000" indent="-228600">
                        <a:spcBef>
                          <a:spcPct val="20000"/>
                        </a:spcBef>
                        <a:buClr>
                          <a:schemeClr val="accent2"/>
                        </a:buClr>
                        <a:defRPr sz="2000">
                          <a:solidFill>
                            <a:schemeClr val="tx1"/>
                          </a:solidFill>
                          <a:latin typeface="Arial" pitchFamily="34" charset="0"/>
                        </a:defRPr>
                      </a:lvl3pPr>
                      <a:lvl4pPr marL="1600200" indent="-228600">
                        <a:spcBef>
                          <a:spcPct val="20000"/>
                        </a:spcBef>
                        <a:defRPr>
                          <a:solidFill>
                            <a:schemeClr val="tx1"/>
                          </a:solidFill>
                          <a:latin typeface="Arial" pitchFamily="34" charset="0"/>
                        </a:defRPr>
                      </a:lvl4pPr>
                      <a:lvl5pPr marL="2057400" indent="-228600">
                        <a:spcBef>
                          <a:spcPct val="20000"/>
                        </a:spcBef>
                        <a:defRPr>
                          <a:solidFill>
                            <a:schemeClr val="tx1"/>
                          </a:solidFill>
                          <a:latin typeface="Arial" pitchFamily="34" charset="0"/>
                        </a:defRPr>
                      </a:lvl5pPr>
                      <a:lvl6pPr marL="2514600" indent="-228600" eaLnBrk="0" fontAlgn="base" hangingPunct="0">
                        <a:spcBef>
                          <a:spcPct val="20000"/>
                        </a:spcBef>
                        <a:spcAft>
                          <a:spcPct val="0"/>
                        </a:spcAft>
                        <a:defRPr>
                          <a:solidFill>
                            <a:schemeClr val="tx1"/>
                          </a:solidFill>
                          <a:latin typeface="Arial" pitchFamily="34" charset="0"/>
                        </a:defRPr>
                      </a:lvl6pPr>
                      <a:lvl7pPr marL="2971800" indent="-228600" eaLnBrk="0" fontAlgn="base" hangingPunct="0">
                        <a:spcBef>
                          <a:spcPct val="20000"/>
                        </a:spcBef>
                        <a:spcAft>
                          <a:spcPct val="0"/>
                        </a:spcAft>
                        <a:defRPr>
                          <a:solidFill>
                            <a:schemeClr val="tx1"/>
                          </a:solidFill>
                          <a:latin typeface="Arial" pitchFamily="34" charset="0"/>
                        </a:defRPr>
                      </a:lvl7pPr>
                      <a:lvl8pPr marL="3429000" indent="-228600" eaLnBrk="0" fontAlgn="base" hangingPunct="0">
                        <a:spcBef>
                          <a:spcPct val="20000"/>
                        </a:spcBef>
                        <a:spcAft>
                          <a:spcPct val="0"/>
                        </a:spcAft>
                        <a:defRPr>
                          <a:solidFill>
                            <a:schemeClr val="tx1"/>
                          </a:solidFill>
                          <a:latin typeface="Arial" pitchFamily="34" charset="0"/>
                        </a:defRPr>
                      </a:lvl8pPr>
                      <a:lvl9pPr marL="3886200" indent="-228600" eaLnBrk="0" fontAlgn="base" hangingPunct="0">
                        <a:spcBef>
                          <a:spcPct val="20000"/>
                        </a:spcBef>
                        <a:spcAft>
                          <a:spcPct val="0"/>
                        </a:spcAft>
                        <a:defRPr>
                          <a:solidFill>
                            <a:schemeClr val="tx1"/>
                          </a:solidFill>
                          <a:latin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6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Đơn xin miễn, giảm học phí </a:t>
                      </a:r>
                    </a:p>
                    <a:p>
                      <a:pPr marL="0" marR="0" lvl="0" indent="0" algn="just" defTabSz="914400" rtl="0" eaLnBrk="1" fontAlgn="base" latinLnBrk="0" hangingPunct="1">
                        <a:lnSpc>
                          <a:spcPct val="100000"/>
                        </a:lnSpc>
                        <a:spcBef>
                          <a:spcPct val="0"/>
                        </a:spcBef>
                        <a:spcAft>
                          <a:spcPct val="0"/>
                        </a:spcAft>
                        <a:buClrTx/>
                        <a:buSzTx/>
                        <a:buFontTx/>
                        <a:buNone/>
                      </a:pPr>
                      <a:r>
                        <a:rPr kumimoji="0" lang="en-US" altLang="en-US" sz="16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Sổ hưởng trợ cấp hàng tháng của cha/mẹ do tổ chức bảo hiểm xã hội cấp do tai nạn lao động (bản photo công chứng).</a:t>
                      </a:r>
                    </a:p>
                  </a:txBody>
                  <a:tcPr marL="15339" marR="15339"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AEBE7"/>
                    </a:solidFill>
                  </a:tcPr>
                </a:tc>
                <a:extLst>
                  <a:ext uri="{0D108BD9-81ED-4DB2-BD59-A6C34878D82A}">
                    <a16:rowId xmlns:a16="http://schemas.microsoft.com/office/drawing/2014/main" val="10002"/>
                  </a:ext>
                </a:extLst>
              </a:tr>
            </a:tbl>
          </a:graphicData>
        </a:graphic>
      </p:graphicFrame>
      <p:pic>
        <p:nvPicPr>
          <p:cNvPr id="57361"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sld>
</file>

<file path=ppt/slides/slide2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70" name="Content Placeholder 1"/>
          <p:cNvSpPr>
            <a:spLocks noGrp="1"/>
          </p:cNvSpPr>
          <p:nvPr>
            <p:ph idx="4294967295"/>
          </p:nvPr>
        </p:nvSpPr>
        <p:spPr>
          <a:xfrm>
            <a:off x="381000" y="1228725"/>
            <a:ext cx="8229600" cy="457200"/>
          </a:xfrm>
        </p:spPr>
        <p:txBody>
          <a:bodyPr/>
          <a:lstStyle/>
          <a:p>
            <a:pPr marL="0" indent="0" algn="ctr">
              <a:buFont typeface="Wingdings" panose="05000000000000000000" pitchFamily="2" charset="2"/>
              <a:buNone/>
            </a:pPr>
            <a:r>
              <a:rPr lang="en-US" altLang="en-US" sz="2400" b="1" smtClean="0">
                <a:solidFill>
                  <a:srgbClr val="FF0000"/>
                </a:solidFill>
                <a:latin typeface="Times New Roman" panose="02020603050405020304" pitchFamily="18" charset="0"/>
                <a:cs typeface="Times New Roman" panose="02020603050405020304" pitchFamily="18" charset="0"/>
              </a:rPr>
              <a:t>HỖ TRỢ CHI PHÍ HỌC TẬP</a:t>
            </a:r>
            <a:endParaRPr lang="en-US" altLang="en-US" sz="2400" smtClean="0">
              <a:solidFill>
                <a:srgbClr val="FF0000"/>
              </a:solidFill>
              <a:latin typeface="Times New Roman" panose="02020603050405020304" pitchFamily="18" charset="0"/>
              <a:cs typeface="Times New Roman" panose="02020603050405020304" pitchFamily="18" charset="0"/>
            </a:endParaRPr>
          </a:p>
          <a:p>
            <a:pPr marL="0" indent="0">
              <a:buFont typeface="Wingdings" panose="05000000000000000000" pitchFamily="2" charset="2"/>
              <a:buNone/>
            </a:pPr>
            <a:endParaRPr lang="en-US" altLang="en-US" smtClean="0"/>
          </a:p>
        </p:txBody>
      </p:sp>
      <p:graphicFrame>
        <p:nvGraphicFramePr>
          <p:cNvPr id="5" name="Table 4">
            <a:extLst>
              <a:ext uri="{FF2B5EF4-FFF2-40B4-BE49-F238E27FC236}">
                <a16:creationId xmlns:a16="http://schemas.microsoft.com/office/drawing/2014/main" id="{7E732A28-8019-41E0-AF61-3A89E035FDC0}"/>
              </a:ext>
            </a:extLst>
          </p:cNvPr>
          <p:cNvGraphicFramePr>
            <a:graphicFrameLocks noGrp="1"/>
          </p:cNvGraphicFramePr>
          <p:nvPr/>
        </p:nvGraphicFramePr>
        <p:xfrm>
          <a:off x="457200" y="1666875"/>
          <a:ext cx="8305800" cy="3743325"/>
        </p:xfrm>
        <a:graphic>
          <a:graphicData uri="http://schemas.openxmlformats.org/drawingml/2006/table">
            <a:tbl>
              <a:tblPr firstRow="1" firstCol="1" bandRow="1">
                <a:tableStyleId>{5C22544A-7EE6-4342-B048-85BDC9FD1C3A}</a:tableStyleId>
              </a:tblPr>
              <a:tblGrid>
                <a:gridCol w="4537684">
                  <a:extLst>
                    <a:ext uri="{9D8B030D-6E8A-4147-A177-3AD203B41FA5}">
                      <a16:colId xmlns:a16="http://schemas.microsoft.com/office/drawing/2014/main" val="20000"/>
                    </a:ext>
                  </a:extLst>
                </a:gridCol>
                <a:gridCol w="3768116">
                  <a:extLst>
                    <a:ext uri="{9D8B030D-6E8A-4147-A177-3AD203B41FA5}">
                      <a16:colId xmlns:a16="http://schemas.microsoft.com/office/drawing/2014/main" val="20001"/>
                    </a:ext>
                  </a:extLst>
                </a:gridCol>
              </a:tblGrid>
              <a:tr h="385326">
                <a:tc>
                  <a:txBody>
                    <a:bodyPr vert="horz" wrap="square"/>
                    <a:lstStyle/>
                    <a:p>
                      <a:pPr algn="ctr">
                        <a:lnSpc>
                          <a:spcPct val="100000"/>
                        </a:lnSpc>
                        <a:spcAft>
                          <a:spcPct val="0"/>
                        </a:spcAft>
                      </a:pPr>
                      <a:r>
                        <a:rPr lang="en-US" sz="1600">
                          <a:effectLst/>
                          <a:latin typeface="Times New Roman" panose="02020603050405020304" pitchFamily="18" charset="0"/>
                          <a:cs typeface="Times New Roman" panose="02020603050405020304" pitchFamily="18" charset="0"/>
                        </a:rPr>
                        <a:t>ĐỐI TƯỢNG </a:t>
                      </a:r>
                    </a:p>
                  </a:txBody>
                  <a:tcPr marL="15337" marR="15337" marT="0" marB="0" anchor="ctr"/>
                </a:tc>
                <a:tc>
                  <a:txBody>
                    <a:bodyPr vert="horz" wrap="square"/>
                    <a:lstStyle/>
                    <a:p>
                      <a:pPr algn="ctr">
                        <a:lnSpc>
                          <a:spcPct val="100000"/>
                        </a:lnSpc>
                        <a:spcAft>
                          <a:spcPct val="0"/>
                        </a:spcAft>
                      </a:pPr>
                      <a:r>
                        <a:rPr lang="en-US" sz="1600">
                          <a:effectLst/>
                          <a:latin typeface="Times New Roman" panose="02020603050405020304" pitchFamily="18" charset="0"/>
                          <a:cs typeface="Times New Roman" panose="02020603050405020304" pitchFamily="18" charset="0"/>
                        </a:rPr>
                        <a:t>DANH MỤC HỒ SƠ CẦN NỘP </a:t>
                      </a:r>
                      <a:endParaRPr lang="en-US" sz="1600">
                        <a:effectLst/>
                        <a:latin typeface="Times New Roman" panose="02020603050405020304" pitchFamily="18" charset="0"/>
                        <a:ea typeface="Calibri"/>
                        <a:cs typeface="Times New Roman" panose="02020603050405020304" pitchFamily="18" charset="0"/>
                      </a:endParaRPr>
                    </a:p>
                  </a:txBody>
                  <a:tcPr marL="15337" marR="15337" marT="0" marB="0" anchor="ctr"/>
                </a:tc>
                <a:extLst>
                  <a:ext uri="{0D108BD9-81ED-4DB2-BD59-A6C34878D82A}">
                    <a16:rowId xmlns:a16="http://schemas.microsoft.com/office/drawing/2014/main" val="10000"/>
                  </a:ext>
                </a:extLst>
              </a:tr>
              <a:tr h="3357999">
                <a:tc>
                  <a:txBody>
                    <a:bodyPr vert="horz" wrap="square"/>
                    <a:lstStyle/>
                    <a:p>
                      <a:pPr algn="just">
                        <a:lnSpc>
                          <a:spcPct val="100000"/>
                        </a:lnSpc>
                        <a:spcAft>
                          <a:spcPct val="0"/>
                        </a:spcAft>
                      </a:pPr>
                      <a:r>
                        <a:rPr lang="en-US" sz="1600" err="1">
                          <a:effectLst/>
                          <a:latin typeface="Times New Roman" panose="02020603050405020304" pitchFamily="18" charset="0"/>
                          <a:cs typeface="Times New Roman" panose="02020603050405020304" pitchFamily="18" charset="0"/>
                        </a:rPr>
                        <a:t>Sinh viên hệ</a:t>
                      </a:r>
                      <a:r>
                        <a:rPr lang="en-US" sz="1600" baseline="0">
                          <a:effectLst/>
                          <a:latin typeface="Times New Roman" panose="02020603050405020304" pitchFamily="18" charset="0"/>
                          <a:cs typeface="Times New Roman" panose="02020603050405020304" pitchFamily="18" charset="0"/>
                        </a:rPr>
                        <a:t> chính quy, </a:t>
                      </a:r>
                      <a:r>
                        <a:rPr lang="en-US" sz="1600" err="1">
                          <a:effectLst/>
                          <a:latin typeface="Times New Roman" panose="02020603050405020304" pitchFamily="18" charset="0"/>
                          <a:cs typeface="Times New Roman" panose="02020603050405020304" pitchFamily="18" charset="0"/>
                        </a:rPr>
                        <a:t>là người dân tộc thiểu số thuộc hộ nghèo, hộ cận nghèo theo quy định của Nhà nước</a:t>
                      </a:r>
                      <a:r>
                        <a:rPr lang="en-US" sz="1600" baseline="0">
                          <a:effectLst/>
                          <a:latin typeface="Times New Roman" panose="02020603050405020304" pitchFamily="18" charset="0"/>
                          <a:cs typeface="Times New Roman" panose="02020603050405020304" pitchFamily="18" charset="0"/>
                        </a:rPr>
                        <a:t> </a:t>
                      </a:r>
                      <a:r>
                        <a:rPr lang="en-US" sz="1600">
                          <a:effectLst/>
                          <a:latin typeface="Times New Roman" panose="02020603050405020304" pitchFamily="18" charset="0"/>
                          <a:cs typeface="Times New Roman" panose="02020603050405020304" pitchFamily="18" charset="0"/>
                        </a:rPr>
                        <a:t>(không áp dụng đối với sinh viên: cử tuyển, các đối tượng chính sách được xét tuyển, đào tạo theo địa chỉ, đào tạo liên thông, văn bằng hai và học đại học, cao đẳng sau khi hoàn thành chương trình dự bị đại học, sinh viên thuộc khối quốc phòng, an ninh).</a:t>
                      </a:r>
                    </a:p>
                  </a:txBody>
                  <a:tcPr marL="15337" marR="15337" marT="0" marB="0" anchor="ctr"/>
                </a:tc>
                <a:tc>
                  <a:txBody>
                    <a:bodyPr vert="horz" wrap="square"/>
                    <a:lstStyle/>
                    <a:p>
                      <a:pPr marL="0" indent="0" algn="just">
                        <a:lnSpc>
                          <a:spcPct val="100000"/>
                        </a:lnSpc>
                        <a:spcBef>
                          <a:spcPts val="600"/>
                        </a:spcBef>
                        <a:spcAft>
                          <a:spcPts val="600"/>
                        </a:spcAft>
                        <a:buFontTx/>
                        <a:buNone/>
                      </a:pPr>
                      <a:r>
                        <a:rPr lang="en-US" sz="1600">
                          <a:effectLst/>
                          <a:latin typeface="Times New Roman" panose="02020603050405020304" pitchFamily="18" charset="0"/>
                          <a:cs typeface="Times New Roman" panose="02020603050405020304" pitchFamily="18" charset="0"/>
                        </a:rPr>
                        <a:t>- Đơn đề nghị hỗ trợ chi phí học tập </a:t>
                      </a:r>
                    </a:p>
                    <a:p>
                      <a:pPr marL="0" indent="0" algn="just">
                        <a:lnSpc>
                          <a:spcPct val="100000"/>
                        </a:lnSpc>
                        <a:spcBef>
                          <a:spcPts val="600"/>
                        </a:spcBef>
                        <a:spcAft>
                          <a:spcPts val="600"/>
                        </a:spcAft>
                        <a:buFontTx/>
                        <a:buNone/>
                      </a:pPr>
                      <a:r>
                        <a:rPr lang="vi-VN" sz="1600">
                          <a:effectLst/>
                          <a:latin typeface="Times New Roman" panose="02020603050405020304" pitchFamily="18" charset="0"/>
                          <a:cs typeface="Times New Roman" panose="02020603050405020304" pitchFamily="18" charset="0"/>
                        </a:rPr>
                        <a:t>- Giấy chứng nhận hộ nghèo</a:t>
                      </a:r>
                      <a:r>
                        <a:rPr lang="en-US" sz="1600">
                          <a:effectLst/>
                          <a:latin typeface="Times New Roman" panose="02020603050405020304" pitchFamily="18" charset="0"/>
                          <a:cs typeface="Times New Roman" panose="02020603050405020304" pitchFamily="18" charset="0"/>
                        </a:rPr>
                        <a:t> hoặc</a:t>
                      </a:r>
                      <a:r>
                        <a:rPr lang="vi-VN" sz="1600">
                          <a:effectLst/>
                          <a:latin typeface="Times New Roman" panose="02020603050405020304" pitchFamily="18" charset="0"/>
                          <a:cs typeface="Times New Roman" panose="02020603050405020304" pitchFamily="18" charset="0"/>
                        </a:rPr>
                        <a:t> hộ cận nghèo</a:t>
                      </a:r>
                      <a:r>
                        <a:rPr lang="en-US" sz="1600">
                          <a:effectLst/>
                          <a:latin typeface="Times New Roman" panose="02020603050405020304" pitchFamily="18" charset="0"/>
                          <a:cs typeface="Times New Roman" panose="02020603050405020304" pitchFamily="18" charset="0"/>
                        </a:rPr>
                        <a:t> do ủy ban nhân dân xã, phường, thị trấn cấp (bản sao có công chứng).</a:t>
                      </a:r>
                    </a:p>
                    <a:p>
                      <a:pPr algn="just">
                        <a:lnSpc>
                          <a:spcPct val="100000"/>
                        </a:lnSpc>
                        <a:spcBef>
                          <a:spcPts val="600"/>
                        </a:spcBef>
                        <a:spcAft>
                          <a:spcPts val="600"/>
                        </a:spcAft>
                      </a:pPr>
                      <a:r>
                        <a:rPr lang="vi-VN" sz="1600">
                          <a:effectLst/>
                          <a:latin typeface="Times New Roman" panose="02020603050405020304" pitchFamily="18" charset="0"/>
                          <a:cs typeface="Times New Roman" panose="02020603050405020304" pitchFamily="18" charset="0"/>
                        </a:rPr>
                        <a:t>- Giấy khai sinh</a:t>
                      </a:r>
                      <a:r>
                        <a:rPr lang="en-US" sz="1600">
                          <a:effectLst/>
                          <a:latin typeface="Times New Roman" panose="02020603050405020304" pitchFamily="18" charset="0"/>
                          <a:cs typeface="Times New Roman" panose="02020603050405020304" pitchFamily="18" charset="0"/>
                        </a:rPr>
                        <a:t> (bản sao có công chứng);</a:t>
                      </a:r>
                    </a:p>
                    <a:p>
                      <a:pPr algn="ctr">
                        <a:lnSpc>
                          <a:spcPct val="100000"/>
                        </a:lnSpc>
                        <a:spcAft>
                          <a:spcPct val="0"/>
                        </a:spcAft>
                      </a:pPr>
                      <a:r>
                        <a:rPr lang="en-US" sz="1600">
                          <a:effectLst/>
                          <a:latin typeface="Times New Roman" panose="02020603050405020304" pitchFamily="18" charset="0"/>
                          <a:cs typeface="Times New Roman" panose="02020603050405020304" pitchFamily="18" charset="0"/>
                        </a:rPr>
                        <a:t> </a:t>
                      </a:r>
                      <a:endParaRPr lang="en-US" sz="1600">
                        <a:effectLst/>
                        <a:latin typeface="Times New Roman" panose="02020603050405020304" pitchFamily="18" charset="0"/>
                        <a:ea typeface="Calibri"/>
                        <a:cs typeface="Times New Roman" panose="02020603050405020304" pitchFamily="18" charset="0"/>
                      </a:endParaRPr>
                    </a:p>
                  </a:txBody>
                  <a:tcPr marL="15337" marR="15337" marT="0" marB="0" anchor="ctr"/>
                </a:tc>
                <a:extLst>
                  <a:ext uri="{0D108BD9-81ED-4DB2-BD59-A6C34878D82A}">
                    <a16:rowId xmlns:a16="http://schemas.microsoft.com/office/drawing/2014/main" val="10001"/>
                  </a:ext>
                </a:extLst>
              </a:tr>
            </a:tbl>
          </a:graphicData>
        </a:graphic>
      </p:graphicFrame>
      <p:pic>
        <p:nvPicPr>
          <p:cNvPr id="58382"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83" name="Title 3"/>
          <p:cNvSpPr>
            <a:spLocks noGrp="1"/>
          </p:cNvSpPr>
          <p:nvPr>
            <p:ph type="title"/>
          </p:nvPr>
        </p:nvSpPr>
        <p:spPr>
          <a:xfrm>
            <a:off x="752475" y="5543550"/>
            <a:ext cx="7848600" cy="628650"/>
          </a:xfrm>
        </p:spPr>
        <p:txBody>
          <a:bodyPr/>
          <a:lstStyle/>
          <a:p>
            <a:r>
              <a:rPr lang="en-US" altLang="en-US" sz="1800" smtClean="0">
                <a:solidFill>
                  <a:srgbClr val="FF0000"/>
                </a:solidFill>
                <a:latin typeface="Times New Roman" panose="02020603050405020304" pitchFamily="18" charset="0"/>
                <a:cs typeface="Times New Roman" panose="02020603050405020304" pitchFamily="18" charset="0"/>
              </a:rPr>
              <a:t>Mức hỗ trợ chi phí học tập 1 năm học = 10 tháng x 60% x 2.340.000 = 14.040.000 đ</a:t>
            </a:r>
            <a:br>
              <a:rPr lang="en-US" altLang="en-US" sz="1600" smtClean="0"/>
            </a:br>
            <a:endParaRPr lang="en-US" altLang="en-US" sz="1600" smtClean="0">
              <a:latin typeface="Times New Roman" pitchFamily="18" charset="0"/>
              <a:cs typeface="Times New Roman" panose="02020603050405020304" pitchFamily="18" charset="0"/>
            </a:endParaRPr>
          </a:p>
        </p:txBody>
      </p:sp>
    </p:spTree>
  </p:cSld>
  <p:clrMapOvr>
    <a:masterClrMapping/>
  </p:clrMapOvr>
  <p:transition spd="slow">
    <p:pull/>
  </p:transition>
  <p:timing/>
</p:sld>
</file>

<file path=ppt/slides/slide2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394" name="Content Placeholder 1">
            <a:extLst>
              <a:ext uri="{FF2B5EF4-FFF2-40B4-BE49-F238E27FC236}">
                <a16:creationId xmlns:a16="http://schemas.microsoft.com/office/drawing/2014/main" id="{77F6BCBE-FC71-49C9-96B6-F25453C21ED8}"/>
              </a:ext>
            </a:extLst>
          </p:cNvPr>
          <p:cNvSpPr>
            <a:spLocks noGrp="1" noChangeArrowheads="1"/>
          </p:cNvSpPr>
          <p:nvPr>
            <p:ph idx="4294967295"/>
          </p:nvPr>
        </p:nvSpPr>
        <p:spPr>
          <a:xfrm>
            <a:off x="609600" y="1371600"/>
            <a:ext cx="8191500" cy="457200"/>
          </a:xfrm>
        </p:spPr>
        <p:txBody>
          <a:bodyPr/>
          <a:lstStyle/>
          <a:p>
            <a:pPr marL="0" indent="0" algn="ctr">
              <a:buFont typeface="Wingdings" panose="05000000000000000000" pitchFamily="2" charset="2"/>
              <a:buNone/>
              <a:defRPr/>
            </a:pPr>
            <a:r>
              <a:rPr lang="en-US" altLang="en-US" sz="2400" b="1">
                <a:solidFill>
                  <a:srgbClr val="FF0000"/>
                </a:solidFill>
                <a:latin typeface="Times New Roman" panose="02020603050405020304" pitchFamily="18" charset="0"/>
                <a:cs typeface="Times New Roman" panose="02020603050405020304" pitchFamily="18" charset="0"/>
              </a:rPr>
              <a:t>CHÍNH SÁCH TÍN DỤNG </a:t>
            </a:r>
            <a:r>
              <a:rPr lang="vi-VN" altLang="en-US" sz="2400" b="1">
                <a:solidFill>
                  <a:srgbClr val="FF0000"/>
                </a:solidFill>
                <a:latin typeface="Times New Roman" panose="02020603050405020304" pitchFamily="18" charset="0"/>
                <a:cs typeface="Times New Roman" panose="02020603050405020304" pitchFamily="18" charset="0"/>
              </a:rPr>
              <a:t>Ư</a:t>
            </a:r>
            <a:r>
              <a:rPr lang="en-US" altLang="en-US" sz="2400" b="1">
                <a:solidFill>
                  <a:srgbClr val="FF0000"/>
                </a:solidFill>
                <a:latin typeface="Times New Roman" panose="02020603050405020304" pitchFamily="18" charset="0"/>
                <a:cs typeface="Times New Roman" panose="02020603050405020304" pitchFamily="18" charset="0"/>
              </a:rPr>
              <a:t>U ĐÃI CHO SINH VIÊN</a:t>
            </a:r>
          </a:p>
          <a:p>
            <a:pPr marL="0" indent="0" algn="just">
              <a:buFont typeface="Wingdings" panose="05000000000000000000" pitchFamily="2" charset="2"/>
              <a:buNone/>
              <a:defRPr/>
            </a:pPr>
            <a:r>
              <a:rPr lang="en-US" altLang="en-US" sz="2000" b="1" i="1" err="1">
                <a:solidFill>
                  <a:srgbClr val="FF0000"/>
                </a:solidFill>
                <a:latin typeface="Times New Roman" panose="02020603050405020304" pitchFamily="18" charset="0"/>
                <a:cs typeface="Times New Roman" panose="02020603050405020304" pitchFamily="18" charset="0"/>
              </a:rPr>
              <a:t>Đối tượng:</a:t>
            </a:r>
          </a:p>
          <a:p>
            <a:pPr marL="0" indent="0" algn="just">
              <a:buFont typeface="Wingdings" panose="05000000000000000000" pitchFamily="2" charset="2"/>
              <a:buNone/>
              <a:defRPr/>
            </a:pPr>
            <a:r>
              <a:rPr lang="vi-VN" altLang="en-US" sz="2400">
                <a:solidFill>
                  <a:srgbClr val="0000CC"/>
                </a:solidFill>
                <a:latin typeface="Times New Roman" panose="02020603050405020304" pitchFamily="18" charset="0"/>
                <a:cs typeface="Times New Roman" panose="02020603050405020304" pitchFamily="18" charset="0"/>
              </a:rPr>
              <a:t>1. </a:t>
            </a:r>
            <a:r>
              <a:rPr lang="en-US" altLang="en-US" sz="2400">
                <a:solidFill>
                  <a:srgbClr val="0000CC"/>
                </a:solidFill>
                <a:latin typeface="Times New Roman" panose="02020603050405020304" pitchFamily="18" charset="0"/>
                <a:cs typeface="Times New Roman" panose="02020603050405020304" pitchFamily="18" charset="0"/>
              </a:rPr>
              <a:t>S</a:t>
            </a:r>
            <a:r>
              <a:rPr lang="vi-VN" altLang="en-US" sz="2400">
                <a:solidFill>
                  <a:srgbClr val="0000CC"/>
                </a:solidFill>
                <a:latin typeface="Times New Roman" panose="02020603050405020304" pitchFamily="18" charset="0"/>
                <a:cs typeface="Times New Roman" panose="02020603050405020304" pitchFamily="18" charset="0"/>
              </a:rPr>
              <a:t>inh viên mồ côi cả cha lẫn mẹ hoặc chỉ mồ côi cha hoặc mẹ nhưng người còn lại không có khả năng lao động.</a:t>
            </a:r>
          </a:p>
          <a:p>
            <a:pPr marL="0" indent="0" algn="just">
              <a:buFont typeface="Wingdings" panose="05000000000000000000" pitchFamily="2" charset="2"/>
              <a:buNone/>
              <a:defRPr/>
            </a:pPr>
            <a:r>
              <a:rPr lang="vi-VN" altLang="en-US" sz="2400">
                <a:solidFill>
                  <a:srgbClr val="0000CC"/>
                </a:solidFill>
                <a:latin typeface="Times New Roman" panose="02020603050405020304" pitchFamily="18" charset="0"/>
                <a:cs typeface="Times New Roman" panose="02020603050405020304" pitchFamily="18" charset="0"/>
              </a:rPr>
              <a:t>2. </a:t>
            </a:r>
            <a:r>
              <a:rPr lang="en-US" altLang="en-US" sz="2400">
                <a:solidFill>
                  <a:srgbClr val="0000CC"/>
                </a:solidFill>
                <a:latin typeface="Times New Roman" panose="02020603050405020304" pitchFamily="18" charset="0"/>
                <a:cs typeface="Times New Roman" panose="02020603050405020304" pitchFamily="18" charset="0"/>
              </a:rPr>
              <a:t>S</a:t>
            </a:r>
            <a:r>
              <a:rPr lang="vi-VN" altLang="en-US" sz="2400">
                <a:solidFill>
                  <a:srgbClr val="0000CC"/>
                </a:solidFill>
                <a:latin typeface="Times New Roman" panose="02020603050405020304" pitchFamily="18" charset="0"/>
                <a:cs typeface="Times New Roman" panose="02020603050405020304" pitchFamily="18" charset="0"/>
              </a:rPr>
              <a:t>inh viên là thành viên của hộ gia đình</a:t>
            </a:r>
            <a:r>
              <a:rPr lang="en-US" altLang="en-US" sz="2400">
                <a:solidFill>
                  <a:srgbClr val="0000CC"/>
                </a:solidFill>
                <a:latin typeface="Times New Roman" panose="02020603050405020304" pitchFamily="18" charset="0"/>
                <a:cs typeface="Times New Roman" panose="02020603050405020304" pitchFamily="18" charset="0"/>
              </a:rPr>
              <a:t> </a:t>
            </a:r>
            <a:r>
              <a:rPr lang="vi-VN" altLang="en-US" sz="2400">
                <a:solidFill>
                  <a:srgbClr val="0000CC"/>
                </a:solidFill>
                <a:latin typeface="Times New Roman" panose="02020603050405020304" pitchFamily="18" charset="0"/>
                <a:cs typeface="Times New Roman" panose="02020603050405020304" pitchFamily="18" charset="0"/>
              </a:rPr>
              <a:t>Hộ nghèo</a:t>
            </a:r>
            <a:r>
              <a:rPr lang="en-US" altLang="en-US" sz="2400">
                <a:solidFill>
                  <a:srgbClr val="0000CC"/>
                </a:solidFill>
                <a:latin typeface="Times New Roman" panose="02020603050405020304" pitchFamily="18" charset="0"/>
                <a:cs typeface="Times New Roman" panose="02020603050405020304" pitchFamily="18" charset="0"/>
              </a:rPr>
              <a:t>, Hộ cận nghèo, Hộ có mức sống trung bình</a:t>
            </a:r>
            <a:r>
              <a:rPr lang="vi-VN" altLang="en-US" sz="2400">
                <a:solidFill>
                  <a:srgbClr val="0000CC"/>
                </a:solidFill>
                <a:latin typeface="Times New Roman" panose="02020603050405020304" pitchFamily="18" charset="0"/>
                <a:cs typeface="Times New Roman" panose="02020603050405020304" pitchFamily="18" charset="0"/>
              </a:rPr>
              <a:t> theo tiêu chuẩn quy định của pháp luật.</a:t>
            </a:r>
            <a:endParaRPr lang="en-US" altLang="en-US" sz="2400">
              <a:solidFill>
                <a:srgbClr val="0000CC"/>
              </a:solidFill>
              <a:latin typeface="Times New Roman" pitchFamily="18" charset="0"/>
              <a:cs typeface="Times New Roman" panose="02020603050405020304" pitchFamily="18" charset="0"/>
            </a:endParaRPr>
          </a:p>
          <a:p>
            <a:pPr marL="0" indent="0" algn="just">
              <a:buFont typeface="Wingdings" panose="05000000000000000000" pitchFamily="2" charset="2"/>
              <a:buNone/>
              <a:defRPr/>
            </a:pPr>
            <a:r>
              <a:rPr lang="vi-VN" altLang="en-US" sz="2400">
                <a:solidFill>
                  <a:srgbClr val="0000CC"/>
                </a:solidFill>
                <a:latin typeface="Times New Roman" panose="02020603050405020304" pitchFamily="18" charset="0"/>
                <a:cs typeface="Times New Roman" panose="02020603050405020304" pitchFamily="18" charset="0"/>
              </a:rPr>
              <a:t>3. </a:t>
            </a:r>
            <a:r>
              <a:rPr lang="en-US" altLang="en-US" sz="2400">
                <a:solidFill>
                  <a:srgbClr val="0000CC"/>
                </a:solidFill>
                <a:latin typeface="Times New Roman" panose="02020603050405020304" pitchFamily="18" charset="0"/>
                <a:cs typeface="Times New Roman" panose="02020603050405020304" pitchFamily="18" charset="0"/>
              </a:rPr>
              <a:t>S</a:t>
            </a:r>
            <a:r>
              <a:rPr lang="vi-VN" altLang="en-US" sz="2400">
                <a:solidFill>
                  <a:srgbClr val="0000CC"/>
                </a:solidFill>
                <a:latin typeface="Times New Roman" panose="02020603050405020304" pitchFamily="18" charset="0"/>
                <a:cs typeface="Times New Roman" panose="02020603050405020304" pitchFamily="18" charset="0"/>
              </a:rPr>
              <a:t>inh viên mà gia đình gặp khó khăn về tài chính do tai nạn, bệnh tật, thiên tai, hoả hoạn, dịch bệnh trong thời gian theo học có xác nhận của Ủy ban nhân dân xã, phường, thị trấn nơi cư trú.</a:t>
            </a:r>
            <a:endParaRPr lang="en-US" altLang="en-US" sz="2400">
              <a:solidFill>
                <a:srgbClr val="0000CC"/>
              </a:solidFill>
              <a:latin typeface="Times New Roman" panose="02020603050405020304" pitchFamily="18" charset="0"/>
              <a:cs typeface="Times New Roman" panose="02020603050405020304" pitchFamily="18" charset="0"/>
            </a:endParaRPr>
          </a:p>
          <a:p>
            <a:pPr algn="just">
              <a:buFont typeface="Wingdings" panose="05000000000000000000" pitchFamily="2" charset="2"/>
              <a:buChar char="Ø"/>
              <a:defRPr/>
            </a:pPr>
            <a:r>
              <a:rPr lang="en-US" altLang="en-US" sz="2400" err="1">
                <a:solidFill>
                  <a:srgbClr val="FF0000"/>
                </a:solidFill>
                <a:latin typeface="Times New Roman" panose="02020603050405020304" pitchFamily="18" charset="0"/>
                <a:cs typeface="Times New Roman" panose="02020603050405020304" pitchFamily="18" charset="0"/>
              </a:rPr>
              <a:t>Mức cho vay tối đa: 4.000.000đ/tháng/SV. </a:t>
            </a:r>
          </a:p>
          <a:p>
            <a:pPr algn="just">
              <a:buFont typeface="Wingdings" panose="05000000000000000000" pitchFamily="2" charset="2"/>
              <a:buChar char="Ø"/>
              <a:defRPr/>
            </a:pPr>
            <a:r>
              <a:rPr lang="en-US" altLang="en-US" sz="2400" err="1">
                <a:solidFill>
                  <a:srgbClr val="FF0000"/>
                </a:solidFill>
                <a:latin typeface="Times New Roman" panose="02020603050405020304" pitchFamily="18" charset="0"/>
                <a:cs typeface="Times New Roman" panose="02020603050405020304" pitchFamily="18" charset="0"/>
              </a:rPr>
              <a:t>Lãi suất 0,65%/tháng.</a:t>
            </a:r>
          </a:p>
          <a:p>
            <a:pPr marL="0" indent="0" algn="just">
              <a:buFont typeface="Wingdings" panose="05000000000000000000" pitchFamily="2" charset="2"/>
              <a:buNone/>
              <a:defRPr/>
            </a:pPr>
            <a:endParaRPr lang="vi-VN" altLang="en-US" sz="2100"/>
          </a:p>
          <a:p>
            <a:pPr marL="0" indent="0">
              <a:buFont typeface="Wingdings" panose="05000000000000000000" pitchFamily="2" charset="2"/>
              <a:buNone/>
              <a:defRPr/>
            </a:pPr>
            <a:endParaRPr lang="en-US" altLang="en-US" sz="2100"/>
          </a:p>
        </p:txBody>
      </p:sp>
      <p:pic>
        <p:nvPicPr>
          <p:cNvPr id="59395"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sld>
</file>

<file path=ppt/slides/slide2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418" name="Content Placeholder 1"/>
          <p:cNvSpPr>
            <a:spLocks noGrp="1"/>
          </p:cNvSpPr>
          <p:nvPr>
            <p:ph idx="4294967295"/>
          </p:nvPr>
        </p:nvSpPr>
        <p:spPr>
          <a:xfrm>
            <a:off x="457200" y="1524000"/>
            <a:ext cx="8305800" cy="533400"/>
          </a:xfrm>
        </p:spPr>
        <p:txBody>
          <a:bodyPr/>
          <a:lstStyle/>
          <a:p>
            <a:pPr marL="0" indent="0" algn="ctr">
              <a:buFont typeface="Wingdings" panose="05000000000000000000" pitchFamily="2" charset="2"/>
              <a:buNone/>
            </a:pPr>
            <a:r>
              <a:rPr lang="en-US" altLang="en-US" b="1" smtClean="0">
                <a:solidFill>
                  <a:srgbClr val="FF0000"/>
                </a:solidFill>
                <a:latin typeface="Times New Roman" panose="02020603050405020304" pitchFamily="18" charset="0"/>
                <a:cs typeface="Times New Roman" panose="02020603050405020304" pitchFamily="18" charset="0"/>
              </a:rPr>
              <a:t>HỖ TRỢ HỌC TẬP</a:t>
            </a:r>
          </a:p>
          <a:p>
            <a:pPr marL="0" indent="0" algn="just">
              <a:buFont typeface="Wingdings 2" panose="05020102010507070707" pitchFamily="18" charset="2"/>
              <a:buNone/>
            </a:pPr>
            <a:r>
              <a:rPr lang="vi-VN" altLang="en-US" sz="2400" b="1" smtClean="0">
                <a:solidFill>
                  <a:srgbClr val="0000CC"/>
                </a:solidFill>
                <a:latin typeface="Times New Roman" panose="02020603050405020304" pitchFamily="18" charset="0"/>
                <a:cs typeface="Times New Roman" panose="02020603050405020304" pitchFamily="18" charset="0"/>
              </a:rPr>
              <a:t>Đối tượng được hưởng hỗ trợ học tập</a:t>
            </a:r>
            <a:r>
              <a:rPr lang="en-US" altLang="en-US" sz="2400" b="1" smtClean="0">
                <a:solidFill>
                  <a:srgbClr val="0000CC"/>
                </a:solidFill>
                <a:latin typeface="Times New Roman" panose="02020603050405020304" pitchFamily="18" charset="0"/>
                <a:cs typeface="Times New Roman" panose="02020603050405020304" pitchFamily="18" charset="0"/>
              </a:rPr>
              <a:t>:</a:t>
            </a:r>
          </a:p>
          <a:p>
            <a:pPr marL="0" indent="0" algn="just">
              <a:buFont typeface="Wingdings 2" panose="05020102010507070707" pitchFamily="18" charset="2"/>
              <a:buNone/>
            </a:pPr>
            <a:r>
              <a:rPr lang="vi-VN" altLang="en-US" sz="2400" smtClean="0">
                <a:solidFill>
                  <a:srgbClr val="0000CC"/>
                </a:solidFill>
                <a:latin typeface="Times New Roman" panose="02020603050405020304" pitchFamily="18" charset="0"/>
                <a:cs typeface="Times New Roman" panose="02020603050405020304" pitchFamily="18" charset="0"/>
              </a:rPr>
              <a:t>Sinh viên thuộc 16 dân tộc có số dân dưới 10.000 người: Cống, Mảng, Pu Péo, Si La, Cờ Lao, Bố Y, La Ha, Ngái, Chứt, Ơ Đu, Brâu, Rơ Măm, Lô Lô, Lự, Pà Thẻn, La Hủ (sau đây gọi là dân tộc thiểu số rất ít người).</a:t>
            </a:r>
            <a:endParaRPr lang="en-US" altLang="en-US" sz="2400" smtClean="0">
              <a:solidFill>
                <a:srgbClr val="0000CC"/>
              </a:solidFill>
              <a:latin typeface="Times New Roman" pitchFamily="18" charset="0"/>
              <a:cs typeface="Times New Roman" panose="02020603050405020304" pitchFamily="18" charset="0"/>
            </a:endParaRPr>
          </a:p>
        </p:txBody>
      </p:sp>
      <p:pic>
        <p:nvPicPr>
          <p:cNvPr id="60419"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1">
            <a:extLst>
              <a:ext uri="{FF2B5EF4-FFF2-40B4-BE49-F238E27FC236}">
                <a16:creationId xmlns:a16="http://schemas.microsoft.com/office/drawing/2014/main" id="{75878DBB-F88D-4563-8BDB-ED28771026BF}"/>
              </a:ext>
            </a:extLst>
          </p:cNvPr>
          <p:cNvSpPr txBox="1">
            <a:spLocks noChangeArrowheads="1"/>
          </p:cNvSpPr>
          <p:nvPr/>
        </p:nvSpPr>
        <p:spPr>
          <a:xfrm>
            <a:off x="457200" y="4194175"/>
            <a:ext cx="8191500" cy="758825"/>
          </a:xfrm>
          <a:prstGeom prst="rect">
            <a:avLst/>
          </a:prstGeom>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defRPr>
            </a:lvl5pPr>
            <a:lvl6pPr marL="19192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defRPr>
            </a:lvl6pPr>
            <a:lvl7pPr marL="23764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defRPr>
            </a:lvl7pPr>
            <a:lvl8pPr marL="28336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defRPr>
            </a:lvl8pPr>
            <a:lvl9pPr marL="32908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defRPr>
            </a:lvl9pPr>
          </a:lstStyle>
          <a:p>
            <a:pPr>
              <a:buFont typeface="Wingdings" panose="05000000000000000000" pitchFamily="2" charset="2"/>
              <a:buChar char="Ø"/>
              <a:defRPr/>
            </a:pPr>
            <a:r>
              <a:rPr lang="vi-VN" altLang="en-US" sz="2400" b="1" kern="0">
                <a:solidFill>
                  <a:srgbClr val="FF0000"/>
                </a:solidFill>
                <a:latin typeface="Times New Roman" panose="02020603050405020304" pitchFamily="18" charset="0"/>
                <a:cs typeface="Times New Roman" panose="02020603050405020304" pitchFamily="18" charset="0"/>
              </a:rPr>
              <a:t>Mức hỗ trợ </a:t>
            </a:r>
            <a:r>
              <a:rPr lang="en-US" altLang="en-US" sz="2400" b="1" kern="0" err="1">
                <a:solidFill>
                  <a:srgbClr val="FF0000"/>
                </a:solidFill>
                <a:latin typeface="Times New Roman" panose="02020603050405020304" pitchFamily="18" charset="0"/>
                <a:cs typeface="Times New Roman" panose="02020603050405020304" pitchFamily="18" charset="0"/>
              </a:rPr>
              <a:t>hiện nay: 2</a:t>
            </a:r>
            <a:r>
              <a:rPr lang="en-US" altLang="en-US" sz="2400" kern="0">
                <a:solidFill>
                  <a:srgbClr val="FF0000"/>
                </a:solidFill>
                <a:latin typeface="Times New Roman" panose="02020603050405020304" pitchFamily="18" charset="0"/>
                <a:cs typeface="Times New Roman" panose="02020603050405020304" pitchFamily="18" charset="0"/>
              </a:rPr>
              <a:t>.340.000đ/tháng</a:t>
            </a:r>
            <a:endParaRPr lang="en-US" altLang="en-US" sz="2400" kern="0">
              <a:solidFill>
                <a:srgbClr val="FF0000"/>
              </a:solidFill>
              <a:latin typeface="Times New Roman" pitchFamily="18" charset="0"/>
              <a:cs typeface="Times New Roman" panose="02020603050405020304" pitchFamily="18" charset="0"/>
            </a:endParaRPr>
          </a:p>
          <a:p>
            <a:pPr>
              <a:buFont typeface="Wingdings" panose="05000000000000000000" pitchFamily="2" charset="2"/>
              <a:buChar char="Ø"/>
              <a:defRPr/>
            </a:pPr>
            <a:r>
              <a:rPr lang="vi-VN" altLang="en-US" sz="2400" b="1" kern="0">
                <a:solidFill>
                  <a:srgbClr val="FF0000"/>
                </a:solidFill>
                <a:latin typeface="Times New Roman" panose="02020603050405020304" pitchFamily="18" charset="0"/>
                <a:cs typeface="Times New Roman" panose="02020603050405020304" pitchFamily="18" charset="0"/>
              </a:rPr>
              <a:t>Thời gian được hưởng hỗ trợ</a:t>
            </a:r>
            <a:r>
              <a:rPr lang="vi-VN" altLang="en-US" sz="2400" kern="0">
                <a:solidFill>
                  <a:srgbClr val="FF0000"/>
                </a:solidFill>
                <a:latin typeface="Times New Roman" panose="02020603050405020304" pitchFamily="18" charset="0"/>
                <a:cs typeface="Times New Roman" panose="02020603050405020304" pitchFamily="18" charset="0"/>
              </a:rPr>
              <a:t>: 12 tháng/năm.</a:t>
            </a: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Content Placeholder 1"/>
          <p:cNvSpPr>
            <a:spLocks noGrp="1"/>
          </p:cNvSpPr>
          <p:nvPr>
            <p:ph idx="4294967295"/>
          </p:nvPr>
        </p:nvSpPr>
        <p:spPr>
          <a:xfrm>
            <a:off x="266700" y="2057400"/>
            <a:ext cx="8610600" cy="4572000"/>
          </a:xfrm>
        </p:spPr>
        <p:txBody>
          <a:bodyPr/>
          <a:lstStyle/>
          <a:p>
            <a:pPr marL="0" indent="0" algn="just">
              <a:buFont typeface="Wingdings" panose="05000000000000000000" pitchFamily="2" charset="2"/>
              <a:buNone/>
            </a:pPr>
            <a:r>
              <a:rPr lang="vi-VN" altLang="en-US" sz="2400" b="1" smtClean="0">
                <a:solidFill>
                  <a:srgbClr val="0000CC"/>
                </a:solidFill>
                <a:latin typeface="Times New Roman" panose="02020603050405020304" pitchFamily="18" charset="0"/>
                <a:cs typeface="Times New Roman" panose="02020603050405020304" pitchFamily="18" charset="0"/>
              </a:rPr>
              <a:t>Nguyên tắc hưởng</a:t>
            </a:r>
            <a:r>
              <a:rPr lang="en-US" altLang="en-US" sz="2400" b="1" smtClean="0">
                <a:solidFill>
                  <a:srgbClr val="0000CC"/>
                </a:solidFill>
                <a:latin typeface="Times New Roman" panose="02020603050405020304" pitchFamily="18" charset="0"/>
                <a:cs typeface="Times New Roman" panose="02020603050405020304" pitchFamily="18" charset="0"/>
              </a:rPr>
              <a:t>:</a:t>
            </a:r>
          </a:p>
          <a:p>
            <a:pPr marL="0" indent="0" algn="just">
              <a:buFont typeface="Wingdings" panose="05000000000000000000" pitchFamily="2" charset="2"/>
              <a:buNone/>
            </a:pPr>
            <a:r>
              <a:rPr lang="vi-VN" altLang="en-US" sz="2400" smtClean="0">
                <a:solidFill>
                  <a:srgbClr val="0000CC"/>
                </a:solidFill>
                <a:latin typeface="Times New Roman" panose="02020603050405020304" pitchFamily="18" charset="0"/>
                <a:cs typeface="Times New Roman" panose="02020603050405020304" pitchFamily="18" charset="0"/>
              </a:rPr>
              <a:t>   a) Sinh viên dân tộc thiểu số rất ít người học tại trường, nếu học đồng thời ở nhiều khoa, ngành trong trường thì chỉ được hưởng hỗ trợ một lần. Trường hợp sinh viên bị ngừng học thì thời gian ngừng học không được hưởng hỗ trợ. Trường hợp sinh viên bị buộc thôi học thì thôi hưởng chính sách hỗ trợ ngay sau khi thôi học.</a:t>
            </a:r>
            <a:endParaRPr lang="en-US" altLang="en-US" sz="2400" smtClean="0">
              <a:solidFill>
                <a:srgbClr val="0000CC"/>
              </a:solidFill>
              <a:latin typeface="Times New Roman" panose="02020603050405020304" pitchFamily="18" charset="0"/>
              <a:cs typeface="Times New Roman" panose="02020603050405020304" pitchFamily="18" charset="0"/>
            </a:endParaRPr>
          </a:p>
          <a:p>
            <a:pPr marL="0" indent="0" algn="just">
              <a:buFont typeface="Wingdings" panose="05000000000000000000" pitchFamily="2" charset="2"/>
              <a:buNone/>
            </a:pPr>
            <a:r>
              <a:rPr lang="en-US" altLang="en-US" sz="2400" smtClean="0">
                <a:solidFill>
                  <a:srgbClr val="0000CC"/>
                </a:solidFill>
                <a:latin typeface="Times New Roman" panose="02020603050405020304" pitchFamily="18" charset="0"/>
                <a:cs typeface="Times New Roman" panose="02020603050405020304" pitchFamily="18" charset="0"/>
              </a:rPr>
              <a:t>    </a:t>
            </a:r>
            <a:r>
              <a:rPr lang="vi-VN" altLang="en-US" sz="2400" smtClean="0">
                <a:solidFill>
                  <a:srgbClr val="0000CC"/>
                </a:solidFill>
                <a:latin typeface="Times New Roman" panose="02020603050405020304" pitchFamily="18" charset="0"/>
                <a:cs typeface="Times New Roman" panose="02020603050405020304" pitchFamily="18" charset="0"/>
              </a:rPr>
              <a:t>b) Trường hợp sinh viên thuộc đối tượng được hưởng nhiều chính sách hỗ trợ cùng tính chất thì chỉ được hưởng một chính sách với mức hỗ trợ cao nhất</a:t>
            </a:r>
            <a:r>
              <a:rPr lang="en-US" altLang="en-US" sz="2400" smtClean="0">
                <a:solidFill>
                  <a:srgbClr val="0000CC"/>
                </a:solidFill>
                <a:latin typeface="Times New Roman" panose="02020603050405020304" pitchFamily="18" charset="0"/>
                <a:cs typeface="Times New Roman" panose="02020603050405020304" pitchFamily="18" charset="0"/>
              </a:rPr>
              <a:t>.</a:t>
            </a:r>
          </a:p>
          <a:p>
            <a:pPr marL="0" indent="0" algn="just">
              <a:buFont typeface="Wingdings 2" panose="05020102010507070707" pitchFamily="18" charset="2"/>
              <a:buNone/>
            </a:pPr>
            <a:r>
              <a:rPr lang="en-US" altLang="en-US" sz="2400" smtClean="0">
                <a:solidFill>
                  <a:srgbClr val="0000CC"/>
                </a:solidFill>
                <a:latin typeface="Times New Roman" panose="02020603050405020304" pitchFamily="18" charset="0"/>
                <a:cs typeface="Times New Roman" panose="02020603050405020304" pitchFamily="18" charset="0"/>
              </a:rPr>
              <a:t>	</a:t>
            </a:r>
            <a:r>
              <a:rPr lang="en-US" altLang="en-US" sz="2400" smtClean="0">
                <a:solidFill>
                  <a:srgbClr val="FF0000"/>
                </a:solidFill>
                <a:latin typeface="Times New Roman" panose="02020603050405020304" pitchFamily="18" charset="0"/>
                <a:cs typeface="Times New Roman" panose="02020603050405020304" pitchFamily="18" charset="0"/>
              </a:rPr>
              <a:t>- Đơn xin hưởng hỗ trợ học tập </a:t>
            </a:r>
          </a:p>
          <a:p>
            <a:pPr marL="0" indent="0" algn="just">
              <a:buFont typeface="Wingdings 2" panose="05020102010507070707" pitchFamily="18" charset="2"/>
              <a:buNone/>
            </a:pPr>
            <a:r>
              <a:rPr lang="en-US" altLang="en-US" sz="2400" smtClean="0">
                <a:solidFill>
                  <a:srgbClr val="FF0000"/>
                </a:solidFill>
                <a:latin typeface="Times New Roman" panose="02020603050405020304" pitchFamily="18" charset="0"/>
                <a:cs typeface="Times New Roman" panose="02020603050405020304" pitchFamily="18" charset="0"/>
              </a:rPr>
              <a:t>	- Bản sao công chứng giấy khai sinh</a:t>
            </a:r>
          </a:p>
        </p:txBody>
      </p:sp>
      <p:pic>
        <p:nvPicPr>
          <p:cNvPr id="61443"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1">
            <a:extLst>
              <a:ext uri="{FF2B5EF4-FFF2-40B4-BE49-F238E27FC236}">
                <a16:creationId xmlns:a16="http://schemas.microsoft.com/office/drawing/2014/main" id="{F987BBD7-691F-45B4-A246-3BBA98AA66D9}"/>
              </a:ext>
            </a:extLst>
          </p:cNvPr>
          <p:cNvSpPr txBox="1">
            <a:spLocks noChangeArrowheads="1"/>
          </p:cNvSpPr>
          <p:nvPr/>
        </p:nvSpPr>
        <p:spPr>
          <a:xfrm>
            <a:off x="476250" y="1390650"/>
            <a:ext cx="8191500" cy="493713"/>
          </a:xfrm>
          <a:prstGeom prst="rect">
            <a:avLst/>
          </a:prstGeom>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defRPr>
            </a:lvl5pPr>
            <a:lvl6pPr marL="19192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defRPr>
            </a:lvl6pPr>
            <a:lvl7pPr marL="23764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defRPr>
            </a:lvl7pPr>
            <a:lvl8pPr marL="28336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defRPr>
            </a:lvl8pPr>
            <a:lvl9pPr marL="32908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defRPr>
            </a:lvl9pPr>
          </a:lstStyle>
          <a:p>
            <a:pPr marL="0" indent="0" algn="ctr">
              <a:buFont typeface="Wingdings 2" panose="05020102010507070707" pitchFamily="18" charset="2"/>
              <a:buNone/>
              <a:defRPr/>
            </a:pPr>
            <a:r>
              <a:rPr lang="en-US" altLang="en-US" sz="2400" b="1" kern="0">
                <a:solidFill>
                  <a:srgbClr val="FF0000"/>
                </a:solidFill>
                <a:latin typeface="Times New Roman" panose="02020603050405020304" pitchFamily="18" charset="0"/>
                <a:cs typeface="Times New Roman" panose="02020603050405020304" pitchFamily="18" charset="0"/>
              </a:rPr>
              <a:t>HỖ TRỢ HỌC TẬP (Tiếp)</a:t>
            </a:r>
            <a:endParaRPr lang="vi-VN" altLang="en-US" sz="2400" b="1" kern="0">
              <a:solidFill>
                <a:srgbClr val="FF0000"/>
              </a:solidFill>
              <a:latin typeface="Times New Roman"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down)">
                                      <p:cBhvr>
                                        <p:cTn id="22" dur="500"/>
                                        <p:tgtEl>
                                          <p:spTgt spid="2">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Content Placeholder 1">
            <a:extLst>
              <a:ext uri="{FF2B5EF4-FFF2-40B4-BE49-F238E27FC236}">
                <a16:creationId xmlns:a16="http://schemas.microsoft.com/office/drawing/2014/main" id="{43F57116-C9AC-4513-9985-892942620004}"/>
              </a:ext>
            </a:extLst>
          </p:cNvPr>
          <p:cNvSpPr>
            <a:spLocks noGrp="1"/>
          </p:cNvSpPr>
          <p:nvPr>
            <p:ph idx="4294967295"/>
          </p:nvPr>
        </p:nvSpPr>
        <p:spPr>
          <a:xfrm>
            <a:off x="685800" y="1343025"/>
            <a:ext cx="7620000" cy="1143000"/>
          </a:xfrm>
        </p:spPr>
        <p:txBody>
          <a:bodyPr/>
          <a:lstStyle/>
          <a:p>
            <a:pPr marL="0" indent="0" algn="ctr">
              <a:buFont typeface="Wingdings" panose="05000000000000000000" pitchFamily="2" charset="2"/>
              <a:buNone/>
              <a:defRPr/>
            </a:pPr>
            <a:r>
              <a:rPr lang="en-US" b="1">
                <a:solidFill>
                  <a:srgbClr val="0000CC"/>
                </a:solidFill>
                <a:latin typeface="Times New Roman" panose="02020603050405020304" pitchFamily="18" charset="0"/>
                <a:cs typeface="Times New Roman" panose="02020603050405020304" pitchFamily="18" charset="0"/>
              </a:rPr>
              <a:t>QUY ĐỊNH</a:t>
            </a:r>
          </a:p>
          <a:p>
            <a:pPr marL="0" indent="0" algn="ctr">
              <a:buFont typeface="Wingdings" panose="05000000000000000000" pitchFamily="2" charset="2"/>
              <a:buNone/>
              <a:defRPr/>
            </a:pPr>
            <a:r>
              <a:rPr lang="en-US" b="1">
                <a:solidFill>
                  <a:srgbClr val="0000CC"/>
                </a:solidFill>
                <a:latin typeface="Times New Roman" panose="02020603050405020304" pitchFamily="18" charset="0"/>
                <a:cs typeface="Times New Roman" panose="02020603050405020304" pitchFamily="18" charset="0"/>
              </a:rPr>
              <a:t>VỀ </a:t>
            </a:r>
            <a:r>
              <a:rPr lang="vi-VN" b="1">
                <a:solidFill>
                  <a:srgbClr val="0000CC"/>
                </a:solidFill>
                <a:latin typeface="Times New Roman" panose="02020603050405020304" pitchFamily="18" charset="0"/>
                <a:cs typeface="Times New Roman" panose="02020603050405020304" pitchFamily="18" charset="0"/>
              </a:rPr>
              <a:t>MIỄN, GIẢM </a:t>
            </a:r>
            <a:r>
              <a:rPr lang="en-US" b="1">
                <a:solidFill>
                  <a:srgbClr val="0000CC"/>
                </a:solidFill>
                <a:latin typeface="Times New Roman" panose="02020603050405020304" pitchFamily="18" charset="0"/>
                <a:cs typeface="Times New Roman" panose="02020603050405020304" pitchFamily="18" charset="0"/>
              </a:rPr>
              <a:t>TIỀN Ở</a:t>
            </a:r>
            <a:r>
              <a:rPr lang="vi-VN" b="1">
                <a:solidFill>
                  <a:srgbClr val="0000CC"/>
                </a:solidFill>
                <a:latin typeface="Times New Roman" panose="02020603050405020304" pitchFamily="18" charset="0"/>
                <a:cs typeface="Times New Roman" panose="02020603050405020304" pitchFamily="18" charset="0"/>
              </a:rPr>
              <a:t> </a:t>
            </a:r>
            <a:r>
              <a:rPr lang="en-US" b="1">
                <a:solidFill>
                  <a:srgbClr val="0000CC"/>
                </a:solidFill>
                <a:latin typeface="Times New Roman" panose="02020603050405020304" pitchFamily="18" charset="0"/>
                <a:cs typeface="Times New Roman" panose="02020603050405020304" pitchFamily="18" charset="0"/>
              </a:rPr>
              <a:t>TRUNG TÂM NỘI TRÚ</a:t>
            </a:r>
          </a:p>
          <a:p>
            <a:pPr marL="0" indent="0" algn="ctr">
              <a:buFont typeface="Wingdings" panose="05000000000000000000" pitchFamily="2" charset="2"/>
              <a:buNone/>
              <a:defRPr/>
            </a:pPr>
            <a:endParaRPr lang="en-US"/>
          </a:p>
          <a:p>
            <a:pPr>
              <a:defRPr/>
            </a:pPr>
            <a:endParaRPr lang="en-US"/>
          </a:p>
        </p:txBody>
      </p:sp>
      <p:pic>
        <p:nvPicPr>
          <p:cNvPr id="62467"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8" name="Picture 6"/>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914400" y="2362200"/>
            <a:ext cx="72390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514" name="Content Placeholder 1">
            <a:extLst>
              <a:ext uri="{FF2B5EF4-FFF2-40B4-BE49-F238E27FC236}">
                <a16:creationId xmlns:a16="http://schemas.microsoft.com/office/drawing/2014/main" id="{B9C60949-F51C-4C2E-BE5A-E821D74676B1}"/>
              </a:ext>
            </a:extLst>
          </p:cNvPr>
          <p:cNvSpPr>
            <a:spLocks noGrp="1" noChangeArrowheads="1"/>
          </p:cNvSpPr>
          <p:nvPr>
            <p:ph idx="4294967295"/>
          </p:nvPr>
        </p:nvSpPr>
        <p:spPr>
          <a:xfrm>
            <a:off x="304800" y="1631950"/>
            <a:ext cx="8534400" cy="4387850"/>
          </a:xfrm>
        </p:spPr>
        <p:txBody>
          <a:bodyPr/>
          <a:lstStyle/>
          <a:p>
            <a:pPr marL="0" indent="0" algn="ctr">
              <a:buFont typeface="Wingdings 2" panose="05020102010507070707" pitchFamily="18" charset="2"/>
              <a:buNone/>
              <a:defRPr/>
            </a:pPr>
            <a:r>
              <a:rPr lang="en-US" altLang="en-US" b="1">
                <a:solidFill>
                  <a:srgbClr val="0000CC"/>
                </a:solidFill>
                <a:latin typeface="Times New Roman" panose="02020603050405020304" pitchFamily="18" charset="0"/>
                <a:cs typeface="Times New Roman" panose="02020603050405020304" pitchFamily="18" charset="0"/>
              </a:rPr>
              <a:t>ĐỐI TƯỢNG ĐƯỢC </a:t>
            </a:r>
            <a:r>
              <a:rPr lang="en-US" altLang="en-US" b="1">
                <a:solidFill>
                  <a:srgbClr val="FF0000"/>
                </a:solidFill>
                <a:latin typeface="Times New Roman" panose="02020603050405020304" pitchFamily="18" charset="0"/>
                <a:cs typeface="Times New Roman" panose="02020603050405020304" pitchFamily="18" charset="0"/>
              </a:rPr>
              <a:t>MIỄN</a:t>
            </a:r>
            <a:r>
              <a:rPr lang="en-US" altLang="en-US" b="1">
                <a:solidFill>
                  <a:srgbClr val="0000CC"/>
                </a:solidFill>
                <a:latin typeface="Times New Roman" panose="02020603050405020304" pitchFamily="18" charset="0"/>
                <a:cs typeface="Times New Roman" panose="02020603050405020304" pitchFamily="18" charset="0"/>
              </a:rPr>
              <a:t> TIỀN Ở TT NỘI TRÚ</a:t>
            </a:r>
          </a:p>
          <a:p>
            <a:pPr algn="just">
              <a:lnSpc>
                <a:spcPct val="150000"/>
              </a:lnSpc>
              <a:buFont typeface="Wingdings" panose="05000000000000000000" pitchFamily="2" charset="2"/>
              <a:buChar char="Ø"/>
              <a:defRPr/>
            </a:pPr>
            <a:r>
              <a:rPr lang="en-US" altLang="en-US">
                <a:solidFill>
                  <a:srgbClr val="0000CC"/>
                </a:solidFill>
                <a:latin typeface="Times New Roman" panose="02020603050405020304" pitchFamily="18" charset="0"/>
                <a:cs typeface="Times New Roman" panose="02020603050405020304" pitchFamily="18" charset="0"/>
              </a:rPr>
              <a:t> Sinh viên là người tàn tật, người bị suy giảm sức khỏe do ảnh hưởng của chất độc màu da cam.</a:t>
            </a:r>
          </a:p>
          <a:p>
            <a:pPr algn="just">
              <a:lnSpc>
                <a:spcPct val="150000"/>
              </a:lnSpc>
              <a:buFont typeface="Wingdings" panose="05000000000000000000" pitchFamily="2" charset="2"/>
              <a:buChar char="Ø"/>
              <a:defRPr/>
            </a:pPr>
            <a:r>
              <a:rPr lang="en-US" altLang="en-US">
                <a:solidFill>
                  <a:srgbClr val="0000CC"/>
                </a:solidFill>
                <a:latin typeface="Times New Roman" panose="02020603050405020304" pitchFamily="18" charset="0"/>
                <a:cs typeface="Times New Roman" panose="02020603050405020304" pitchFamily="18" charset="0"/>
              </a:rPr>
              <a:t> Sinh viên mồ côi cả cha và mẹ, không nơi nương tựa.</a:t>
            </a:r>
          </a:p>
          <a:p>
            <a:pPr algn="just">
              <a:lnSpc>
                <a:spcPct val="150000"/>
              </a:lnSpc>
              <a:buFont typeface="Wingdings" panose="05000000000000000000" pitchFamily="2" charset="2"/>
              <a:buChar char="Ø"/>
              <a:defRPr/>
            </a:pPr>
            <a:r>
              <a:rPr lang="en-US" altLang="en-US">
                <a:solidFill>
                  <a:srgbClr val="0000CC"/>
                </a:solidFill>
                <a:latin typeface="Times New Roman" panose="02020603050405020304" pitchFamily="18" charset="0"/>
                <a:cs typeface="Times New Roman" panose="02020603050405020304" pitchFamily="18" charset="0"/>
              </a:rPr>
              <a:t> Sinh viên là người dân tộc thiểu số rất ít người ở vùng có điều kiện kinh tế - xã hội khó khăn hoặc đặc biệt khó khăn theo quy định của cơ quan có thẩm quyền.</a:t>
            </a:r>
          </a:p>
        </p:txBody>
      </p:sp>
      <p:pic>
        <p:nvPicPr>
          <p:cNvPr id="63491"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Footer Placeholder 2"/>
          <p:cNvSpPr>
            <a:spLocks noGrp="1" noChangeArrowheads="1"/>
          </p:cNvSpPr>
          <p:nvPr>
            <p:ph type="ftr" sz="quarter" idx="11"/>
          </p:nvPr>
        </p:nvSpPr>
        <p:spPr bwMode="auto">
          <a:xfrm>
            <a:off x="2667000" y="6064250"/>
            <a:ext cx="4191000" cy="473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600" smtClean="0">
                <a:solidFill>
                  <a:srgbClr val="FF0000"/>
                </a:solidFill>
                <a:latin typeface="Times New Roman" panose="02020603050405020304" pitchFamily="18" charset="0"/>
                <a:cs typeface="Times New Roman" panose="02020603050405020304" pitchFamily="18" charset="0"/>
              </a:rPr>
              <a:t>Website: </a:t>
            </a:r>
            <a:r>
              <a:rPr lang="en-US" altLang="en-US" sz="1600" smtClean="0">
                <a:solidFill>
                  <a:srgbClr val="0000CC"/>
                </a:solidFill>
                <a:latin typeface="Times New Roman" panose="02020603050405020304" pitchFamily="18" charset="0"/>
                <a:cs typeface="Times New Roman" panose="02020603050405020304" pitchFamily="18" charset="0"/>
                <a:hlinkClick r:id="rId3"/>
              </a:rPr>
              <a:t>https://dmb.hpu2.edu.vn/</a:t>
            </a:r>
            <a:endParaRPr lang="en-US" altLang="en-US" sz="1600" smtClean="0">
              <a:solidFill>
                <a:srgbClr val="0000CC"/>
              </a:solidFill>
              <a:latin typeface="Times New Roman" pitchFamily="18" charset="0"/>
              <a:cs typeface="Times New Roman" panose="02020603050405020304" pitchFamily="18" charset="0"/>
            </a:endParaRPr>
          </a:p>
          <a:p>
            <a:r>
              <a:rPr lang="en-US" altLang="en-US" sz="1600" smtClean="0">
                <a:solidFill>
                  <a:srgbClr val="FF0000"/>
                </a:solidFill>
                <a:latin typeface="Times New Roman" panose="02020603050405020304" pitchFamily="18" charset="0"/>
                <a:cs typeface="Times New Roman" panose="02020603050405020304" pitchFamily="18" charset="0"/>
              </a:rPr>
              <a:t>Fanpage: </a:t>
            </a:r>
            <a:r>
              <a:rPr lang="en-US" altLang="en-US" sz="1600" smtClean="0">
                <a:solidFill>
                  <a:srgbClr val="0000CC"/>
                </a:solidFill>
                <a:latin typeface="Times New Roman" panose="02020603050405020304" pitchFamily="18" charset="0"/>
                <a:cs typeface="Times New Roman" panose="02020603050405020304" pitchFamily="18" charset="0"/>
              </a:rPr>
              <a:t>https://www.facebook.com/BANQLKTX</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6" name="Content Placeholder 1"/>
          <p:cNvSpPr>
            <a:spLocks noGrp="1"/>
          </p:cNvSpPr>
          <p:nvPr>
            <p:ph idx="1"/>
          </p:nvPr>
        </p:nvSpPr>
        <p:spPr>
          <a:xfrm>
            <a:off x="552450" y="1295400"/>
            <a:ext cx="8191500" cy="4876800"/>
          </a:xfrm>
        </p:spPr>
        <p:txBody>
          <a:bodyPr/>
          <a:lstStyle/>
          <a:p>
            <a:pPr marL="0" indent="0" algn="ctr">
              <a:buFont typeface="Wingdings 2" panose="05020102010507070707" pitchFamily="18" charset="2"/>
              <a:buNone/>
            </a:pPr>
            <a:r>
              <a:rPr lang="en-US" altLang="en-US" sz="2400" b="1" smtClean="0">
                <a:solidFill>
                  <a:srgbClr val="FF0000"/>
                </a:solidFill>
                <a:latin typeface="Times New Roman" panose="02020603050405020304" pitchFamily="18" charset="0"/>
                <a:cs typeface="Times New Roman" panose="02020603050405020304" pitchFamily="18" charset="0"/>
              </a:rPr>
              <a:t>SỔ TAY SINH VIÊN NĂM HỌC 2023-2024</a:t>
            </a:r>
          </a:p>
          <a:p>
            <a:pPr marL="0" indent="0" algn="just">
              <a:buFont typeface="Wingdings 2" panose="05020102010507070707" pitchFamily="18" charset="2"/>
              <a:buNone/>
            </a:pPr>
            <a:r>
              <a:rPr lang="en-US" altLang="en-US" sz="2400" smtClean="0">
                <a:solidFill>
                  <a:srgbClr val="0000CC"/>
                </a:solidFill>
                <a:latin typeface="Times New Roman" panose="02020603050405020304" pitchFamily="18" charset="0"/>
                <a:cs typeface="Times New Roman" panose="02020603050405020304" pitchFamily="18" charset="0"/>
              </a:rPr>
              <a:t>Sổ tay sinh viên năm học 2023-2024 sẽ được Nhà trường biên tập, xuất bản ở 2 dạng: bản in và bản điện tử</a:t>
            </a:r>
          </a:p>
        </p:txBody>
      </p:sp>
      <p:pic>
        <p:nvPicPr>
          <p:cNvPr id="31747" name="Picture 8"/>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1"/>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1981200" y="2667000"/>
            <a:ext cx="5646738"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514" name="Footer Placeholder 2"/>
          <p:cNvSpPr>
            <a:spLocks noGrp="1" noChangeArrowheads="1"/>
          </p:cNvSpPr>
          <p:nvPr>
            <p:ph type="ftr" sz="quarter" idx="11"/>
          </p:nvPr>
        </p:nvSpPr>
        <p:spPr bwMode="auto">
          <a:xfrm>
            <a:off x="2667000" y="5889625"/>
            <a:ext cx="4191000" cy="473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600" smtClean="0">
                <a:solidFill>
                  <a:srgbClr val="FF0000"/>
                </a:solidFill>
                <a:latin typeface="Times New Roman" panose="02020603050405020304" pitchFamily="18" charset="0"/>
                <a:cs typeface="Times New Roman" panose="02020603050405020304" pitchFamily="18" charset="0"/>
              </a:rPr>
              <a:t>Website: </a:t>
            </a:r>
            <a:r>
              <a:rPr lang="en-US" altLang="en-US" sz="1600" smtClean="0">
                <a:solidFill>
                  <a:srgbClr val="0000CC"/>
                </a:solidFill>
                <a:latin typeface="Times New Roman" panose="02020603050405020304" pitchFamily="18" charset="0"/>
                <a:cs typeface="Times New Roman" panose="02020603050405020304" pitchFamily="18" charset="0"/>
                <a:hlinkClick r:id="rId2"/>
              </a:rPr>
              <a:t>https://dmb.hpu2.edu.vn/</a:t>
            </a:r>
            <a:endParaRPr lang="en-US" altLang="en-US" sz="1600" smtClean="0">
              <a:solidFill>
                <a:srgbClr val="0000CC"/>
              </a:solidFill>
              <a:latin typeface="Times New Roman" panose="02020603050405020304" pitchFamily="18" charset="0"/>
              <a:cs typeface="Times New Roman" panose="02020603050405020304" pitchFamily="18" charset="0"/>
            </a:endParaRPr>
          </a:p>
          <a:p>
            <a:r>
              <a:rPr lang="en-US" altLang="en-US" sz="1600" smtClean="0">
                <a:solidFill>
                  <a:srgbClr val="FF0000"/>
                </a:solidFill>
                <a:latin typeface="Times New Roman" panose="02020603050405020304" pitchFamily="18" charset="0"/>
                <a:cs typeface="Times New Roman" panose="02020603050405020304" pitchFamily="18" charset="0"/>
              </a:rPr>
              <a:t>Fanpage: </a:t>
            </a:r>
            <a:r>
              <a:rPr lang="en-US" altLang="en-US" sz="1600" smtClean="0">
                <a:solidFill>
                  <a:srgbClr val="0000CC"/>
                </a:solidFill>
                <a:latin typeface="Times New Roman" panose="02020603050405020304" pitchFamily="18" charset="0"/>
                <a:cs typeface="Times New Roman" panose="02020603050405020304" pitchFamily="18" charset="0"/>
              </a:rPr>
              <a:t>https://www.facebook.com/BANQLKTX</a:t>
            </a:r>
          </a:p>
        </p:txBody>
      </p:sp>
      <p:sp>
        <p:nvSpPr>
          <p:cNvPr id="2" name="Content Placeholder 1">
            <a:extLst>
              <a:ext uri="{FF2B5EF4-FFF2-40B4-BE49-F238E27FC236}">
                <a16:creationId xmlns:a16="http://schemas.microsoft.com/office/drawing/2014/main" id="{38633036-184E-4751-B117-B5247516A913}"/>
              </a:ext>
            </a:extLst>
          </p:cNvPr>
          <p:cNvSpPr>
            <a:spLocks noGrp="1"/>
          </p:cNvSpPr>
          <p:nvPr>
            <p:ph idx="4294967295"/>
          </p:nvPr>
        </p:nvSpPr>
        <p:spPr>
          <a:xfrm>
            <a:off x="304800" y="1371600"/>
            <a:ext cx="8686800" cy="4800600"/>
          </a:xfrm>
        </p:spPr>
        <p:txBody>
          <a:bodyPr/>
          <a:lstStyle/>
          <a:p>
            <a:pPr marL="0" indent="0" algn="ctr">
              <a:buFont typeface="Wingdings" panose="05000000000000000000" pitchFamily="2" charset="2"/>
              <a:buNone/>
              <a:defRPr/>
            </a:pPr>
            <a:r>
              <a:rPr lang="en-US" sz="2500" b="1">
                <a:solidFill>
                  <a:srgbClr val="0000CC"/>
                </a:solidFill>
                <a:latin typeface="Times New Roman" panose="02020603050405020304" pitchFamily="18" charset="0"/>
                <a:cs typeface="Times New Roman" panose="02020603050405020304" pitchFamily="18" charset="0"/>
              </a:rPr>
              <a:t>ĐỐI TƯỢNG ĐƯỢC </a:t>
            </a:r>
            <a:r>
              <a:rPr lang="en-US" sz="2500" b="1">
                <a:solidFill>
                  <a:srgbClr val="FF0000"/>
                </a:solidFill>
                <a:latin typeface="Times New Roman" panose="02020603050405020304" pitchFamily="18" charset="0"/>
                <a:cs typeface="Times New Roman" panose="02020603050405020304" pitchFamily="18" charset="0"/>
              </a:rPr>
              <a:t>GIẢM 50% </a:t>
            </a:r>
            <a:r>
              <a:rPr lang="en-US" sz="2500" b="1">
                <a:solidFill>
                  <a:srgbClr val="0000CC"/>
                </a:solidFill>
                <a:latin typeface="Times New Roman" panose="02020603050405020304" pitchFamily="18" charset="0"/>
                <a:cs typeface="Times New Roman" panose="02020603050405020304" pitchFamily="18" charset="0"/>
              </a:rPr>
              <a:t>TIỀN Ở TT NỘI TRÚ </a:t>
            </a:r>
            <a:endParaRPr lang="en-US" sz="2500" b="1">
              <a:solidFill>
                <a:srgbClr val="FF0000"/>
              </a:solidFill>
              <a:latin typeface="Times New Roman" pitchFamily="18" charset="0"/>
              <a:cs typeface="Times New Roman" panose="02020603050405020304" pitchFamily="18" charset="0"/>
            </a:endParaRPr>
          </a:p>
          <a:p>
            <a:pPr algn="just">
              <a:lnSpc>
                <a:spcPct val="130000"/>
              </a:lnSpc>
              <a:buFont typeface="Wingdings" panose="05000000000000000000" pitchFamily="2" charset="2"/>
              <a:buChar char="Ø"/>
              <a:defRPr/>
            </a:pPr>
            <a:r>
              <a:rPr lang="en-US">
                <a:solidFill>
                  <a:srgbClr val="0000CC"/>
                </a:solidFill>
                <a:latin typeface="Times New Roman" panose="02020603050405020304" pitchFamily="18" charset="0"/>
                <a:cs typeface="Times New Roman" panose="02020603050405020304" pitchFamily="18" charset="0"/>
              </a:rPr>
              <a:t> Sinh viên là con liệt sĩ, con thương binh hoặc người hưởng chính sách như thương binh mất sức lao động từ 81% trở lên.</a:t>
            </a:r>
          </a:p>
          <a:p>
            <a:pPr algn="just">
              <a:lnSpc>
                <a:spcPct val="130000"/>
              </a:lnSpc>
              <a:buFont typeface="Wingdings" panose="05000000000000000000" pitchFamily="2" charset="2"/>
              <a:buChar char="Ø"/>
              <a:defRPr/>
            </a:pPr>
            <a:r>
              <a:rPr lang="en-US">
                <a:solidFill>
                  <a:srgbClr val="0000CC"/>
                </a:solidFill>
                <a:latin typeface="Times New Roman" panose="02020603050405020304" pitchFamily="18" charset="0"/>
                <a:cs typeface="Times New Roman" panose="02020603050405020304" pitchFamily="18" charset="0"/>
              </a:rPr>
              <a:t> Sinh viên là người dân tộc thiểu số (không phải là dân tộc thiểu số rất ít người) thuộc hộ nghèo hoặc hộ cận nghèo.</a:t>
            </a:r>
          </a:p>
          <a:p>
            <a:pPr algn="just">
              <a:lnSpc>
                <a:spcPct val="130000"/>
              </a:lnSpc>
              <a:buFont typeface="Wingdings" panose="05000000000000000000" pitchFamily="2" charset="2"/>
              <a:buChar char="Ø"/>
              <a:defRPr/>
            </a:pPr>
            <a:r>
              <a:rPr lang="en-US">
                <a:solidFill>
                  <a:srgbClr val="0000CC"/>
                </a:solidFill>
                <a:latin typeface="Times New Roman" panose="02020603050405020304" pitchFamily="18" charset="0"/>
                <a:cs typeface="Times New Roman" panose="02020603050405020304" pitchFamily="18" charset="0"/>
              </a:rPr>
              <a:t> Sinh viên thuộc hộ nghèo ở vùng có điều kiện kinh tế - xã hội khó khăn hoặc đặc biệt khó khăn theo quy định của cơ quan có thẩm quyền.</a:t>
            </a:r>
          </a:p>
          <a:p>
            <a:pPr marL="0" indent="0" algn="just">
              <a:lnSpc>
                <a:spcPct val="130000"/>
              </a:lnSpc>
              <a:buFont typeface="Wingdings 2" panose="05020102010507070707" pitchFamily="18" charset="2"/>
              <a:buNone/>
              <a:defRPr/>
            </a:pPr>
            <a:endParaRPr lang="en-US" sz="2250">
              <a:solidFill>
                <a:srgbClr val="0000CC"/>
              </a:solidFill>
              <a:latin typeface="Times New Roman" pitchFamily="18" charset="0"/>
              <a:cs typeface="Times New Roman" panose="02020603050405020304" pitchFamily="18" charset="0"/>
            </a:endParaRPr>
          </a:p>
        </p:txBody>
      </p:sp>
      <p:pic>
        <p:nvPicPr>
          <p:cNvPr id="64516" name="Picture 7"/>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3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Content Placeholder 1"/>
          <p:cNvSpPr>
            <a:spLocks noGrp="1"/>
          </p:cNvSpPr>
          <p:nvPr>
            <p:ph idx="4294967295"/>
          </p:nvPr>
        </p:nvSpPr>
        <p:spPr>
          <a:xfrm>
            <a:off x="533400" y="1600200"/>
            <a:ext cx="8191500" cy="3657600"/>
          </a:xfrm>
        </p:spPr>
        <p:txBody>
          <a:bodyPr/>
          <a:lstStyle/>
          <a:p>
            <a:pPr marL="0" indent="0" algn="ctr">
              <a:buFont typeface="Wingdings 2" panose="05020102010507070707" pitchFamily="18" charset="2"/>
              <a:buNone/>
            </a:pPr>
            <a:r>
              <a:rPr lang="en-US" altLang="en-US" sz="2500" b="1" smtClean="0">
                <a:solidFill>
                  <a:srgbClr val="0000CC"/>
                </a:solidFill>
                <a:latin typeface="Times New Roman" panose="02020603050405020304" pitchFamily="18" charset="0"/>
                <a:cs typeface="Times New Roman" panose="02020603050405020304" pitchFamily="18" charset="0"/>
              </a:rPr>
              <a:t>ĐỐI TƯỢNG ĐƯỢC GIẢM 50% TIỀN Ở TT NỘI TRÚ</a:t>
            </a:r>
          </a:p>
          <a:p>
            <a:pPr marL="0" indent="0" algn="just">
              <a:buFont typeface="Wingdings 2" panose="05020102010507070707" pitchFamily="18" charset="2"/>
              <a:buNone/>
            </a:pPr>
            <a:r>
              <a:rPr lang="en-US" altLang="en-US" smtClean="0">
                <a:solidFill>
                  <a:srgbClr val="0000CC"/>
                </a:solidFill>
                <a:latin typeface="Times New Roman" panose="02020603050405020304" pitchFamily="18" charset="0"/>
                <a:cs typeface="Times New Roman" panose="02020603050405020304" pitchFamily="18" charset="0"/>
              </a:rPr>
              <a:t>Sinh viên tham gia đội thanh niên xung kích ở KTX hoàn thành xuất sắc nhiệm vụ.</a:t>
            </a:r>
          </a:p>
          <a:p>
            <a:pPr marL="0" indent="0">
              <a:buFont typeface="Wingdings 2" panose="05020102010507070707" pitchFamily="18" charset="2"/>
              <a:buNone/>
            </a:pPr>
            <a:endParaRPr lang="en-US" altLang="en-US" b="1" smtClean="0">
              <a:solidFill>
                <a:srgbClr val="0000CC"/>
              </a:solidFill>
              <a:latin typeface="Times New Roman" pitchFamily="18" charset="0"/>
              <a:cs typeface="Times New Roman" panose="02020603050405020304" pitchFamily="18" charset="0"/>
            </a:endParaRPr>
          </a:p>
          <a:p>
            <a:pPr marL="0" indent="0" algn="ctr">
              <a:buFont typeface="Wingdings 2" panose="05020102010507070707" pitchFamily="18" charset="2"/>
              <a:buNone/>
            </a:pPr>
            <a:r>
              <a:rPr lang="vi-VN" altLang="en-US" sz="2500" b="1" smtClean="0">
                <a:solidFill>
                  <a:srgbClr val="0000CC"/>
                </a:solidFill>
                <a:latin typeface="Times New Roman" panose="02020603050405020304" pitchFamily="18" charset="0"/>
                <a:cs typeface="Times New Roman" panose="02020603050405020304" pitchFamily="18" charset="0"/>
              </a:rPr>
              <a:t>ĐỐI TƯỢNG ĐƯỢC G</a:t>
            </a:r>
            <a:r>
              <a:rPr lang="en-US" altLang="en-US" sz="2500" b="1" smtClean="0">
                <a:solidFill>
                  <a:srgbClr val="0000CC"/>
                </a:solidFill>
                <a:latin typeface="Times New Roman" panose="02020603050405020304" pitchFamily="18" charset="0"/>
                <a:cs typeface="Times New Roman" panose="02020603050405020304" pitchFamily="18" charset="0"/>
              </a:rPr>
              <a:t>IẢM </a:t>
            </a:r>
            <a:r>
              <a:rPr lang="vi-VN" altLang="en-US" sz="2500" b="1" smtClean="0">
                <a:solidFill>
                  <a:srgbClr val="0000CC"/>
                </a:solidFill>
                <a:latin typeface="Times New Roman" panose="02020603050405020304" pitchFamily="18" charset="0"/>
                <a:cs typeface="Times New Roman" panose="02020603050405020304" pitchFamily="18" charset="0"/>
              </a:rPr>
              <a:t>3</a:t>
            </a:r>
            <a:r>
              <a:rPr lang="en-US" altLang="en-US" sz="2500" b="1" smtClean="0">
                <a:solidFill>
                  <a:srgbClr val="0000CC"/>
                </a:solidFill>
                <a:latin typeface="Times New Roman" panose="02020603050405020304" pitchFamily="18" charset="0"/>
                <a:cs typeface="Times New Roman" panose="02020603050405020304" pitchFamily="18" charset="0"/>
              </a:rPr>
              <a:t>0% TIỀN Ở TT NỘI TRÚ</a:t>
            </a:r>
          </a:p>
          <a:p>
            <a:pPr marL="0" indent="0" algn="just">
              <a:buFont typeface="Wingdings" panose="05000000000000000000" pitchFamily="2" charset="2"/>
              <a:buNone/>
            </a:pPr>
            <a:r>
              <a:rPr lang="en-US" altLang="en-US" smtClean="0">
                <a:solidFill>
                  <a:srgbClr val="0000CC"/>
                </a:solidFill>
                <a:latin typeface="Times New Roman" panose="02020603050405020304" pitchFamily="18" charset="0"/>
                <a:cs typeface="Times New Roman" panose="02020603050405020304" pitchFamily="18" charset="0"/>
              </a:rPr>
              <a:t>Sinh viên là con cán bộ, công nhân, viên chức mà cha hoặc mẹ bị tai nạn lao động hoặc mắc bệnh nghề nghiệp được hưởng trợ cấp thường xuyên.</a:t>
            </a:r>
          </a:p>
        </p:txBody>
      </p:sp>
      <p:pic>
        <p:nvPicPr>
          <p:cNvPr id="65539" name="Picture 3"/>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2286000" y="5715000"/>
            <a:ext cx="4376738"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0" name="Picture 7"/>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2">
                                            <p:txEl>
                                              <p:pRg st="0" end="0"/>
                                            </p:txEl>
                                          </p:spTgt>
                                        </p:tgtEl>
                                      </p:cBhvr>
                                    </p:animEffect>
                                    <p:animScale>
                                      <p:cBhvr>
                                        <p:cTn id="7" dur="250" autoRev="1" fill="hold"/>
                                        <p:tgtEl>
                                          <p:spTgt spid="2">
                                            <p:txEl>
                                              <p:pRg st="0" end="0"/>
                                            </p:txEl>
                                          </p:spTgt>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2">
                                            <p:txEl>
                                              <p:pRg st="1" end="1"/>
                                            </p:txEl>
                                          </p:spTgt>
                                        </p:tgtEl>
                                      </p:cBhvr>
                                    </p:animEffect>
                                    <p:animScale>
                                      <p:cBhvr>
                                        <p:cTn id="10" dur="250" autoRev="1" fill="hold"/>
                                        <p:tgtEl>
                                          <p:spTgt spid="2">
                                            <p:txEl>
                                              <p:pRg st="1" end="1"/>
                                            </p:txEl>
                                          </p:spTgt>
                                        </p:tgtEl>
                                      </p:cBhvr>
                                      <p:by x="105000" y="105000"/>
                                    </p:animScale>
                                  </p:childTnLst>
                                </p:cTn>
                              </p:par>
                              <p:par>
                                <p:cTn id="11" presetID="26" presetClass="emph" presetSubtype="0" fill="hold" nodeType="withEffect">
                                  <p:stCondLst>
                                    <p:cond delay="0"/>
                                  </p:stCondLst>
                                  <p:childTnLst>
                                    <p:animEffect transition="out" filter="fade">
                                      <p:cBhvr>
                                        <p:cTn id="12" dur="500" tmFilter="0, 0; .2, .5; .8, .5; 1, 0"/>
                                        <p:tgtEl>
                                          <p:spTgt spid="2">
                                            <p:txEl>
                                              <p:pRg st="3" end="3"/>
                                            </p:txEl>
                                          </p:spTgt>
                                        </p:tgtEl>
                                      </p:cBhvr>
                                    </p:animEffect>
                                    <p:animScale>
                                      <p:cBhvr>
                                        <p:cTn id="13" dur="250" autoRev="1" fill="hold"/>
                                        <p:tgtEl>
                                          <p:spTgt spid="2">
                                            <p:txEl>
                                              <p:pRg st="3" end="3"/>
                                            </p:txEl>
                                          </p:spTgt>
                                        </p:tgtEl>
                                      </p:cBhvr>
                                      <p:by x="105000" y="105000"/>
                                    </p:animScale>
                                  </p:childTnLst>
                                </p:cTn>
                              </p:par>
                              <p:par>
                                <p:cTn id="14" presetID="6" presetClass="entr" presetSubtype="16"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circle(in)">
                                      <p:cBhvr>
                                        <p:cTn id="16" dur="2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Content Placeholder 1">
            <a:extLst>
              <a:ext uri="{FF2B5EF4-FFF2-40B4-BE49-F238E27FC236}">
                <a16:creationId xmlns:a16="http://schemas.microsoft.com/office/drawing/2014/main" id="{7CA5A1C3-C94D-4C94-A2D5-E429C324D01C}"/>
              </a:ext>
            </a:extLst>
          </p:cNvPr>
          <p:cNvSpPr>
            <a:spLocks noGrp="1"/>
          </p:cNvSpPr>
          <p:nvPr>
            <p:ph idx="4294967295"/>
          </p:nvPr>
        </p:nvSpPr>
        <p:spPr>
          <a:xfrm>
            <a:off x="476250" y="1371600"/>
            <a:ext cx="8191500" cy="3962400"/>
          </a:xfrm>
        </p:spPr>
        <p:txBody>
          <a:bodyPr/>
          <a:lstStyle/>
          <a:p>
            <a:pPr marL="0" indent="0" algn="ctr">
              <a:buFont typeface="Wingdings" panose="05000000000000000000" pitchFamily="2" charset="2"/>
              <a:buNone/>
              <a:defRPr/>
            </a:pPr>
            <a:r>
              <a:rPr lang="en-US" sz="2500" b="1">
                <a:solidFill>
                  <a:srgbClr val="FF0000"/>
                </a:solidFill>
                <a:latin typeface="Times New Roman" panose="02020603050405020304" pitchFamily="18" charset="0"/>
                <a:cs typeface="Times New Roman" panose="02020603050405020304" pitchFamily="18" charset="0"/>
              </a:rPr>
              <a:t>QUY TRÌNH XÉT MIỄN, GIẢM TIỀN Ở TT NỘI TRÚ</a:t>
            </a:r>
            <a:endParaRPr lang="en-US" sz="2500">
              <a:solidFill>
                <a:srgbClr val="FF0000"/>
              </a:solidFill>
              <a:latin typeface="Times New Roman" pitchFamily="18" charset="0"/>
              <a:cs typeface="Times New Roman" panose="02020603050405020304" pitchFamily="18" charset="0"/>
            </a:endParaRPr>
          </a:p>
          <a:p>
            <a:pPr algn="just">
              <a:lnSpc>
                <a:spcPct val="130000"/>
              </a:lnSpc>
              <a:buFont typeface="Wingdings" panose="05000000000000000000" pitchFamily="2" charset="2"/>
              <a:buChar char="Ø"/>
              <a:defRPr/>
            </a:pPr>
            <a:r>
              <a:rPr lang="en-US">
                <a:solidFill>
                  <a:srgbClr val="0000CC"/>
                </a:solidFill>
                <a:latin typeface="Times New Roman" panose="02020603050405020304" pitchFamily="18" charset="0"/>
                <a:cs typeface="Times New Roman" panose="02020603050405020304" pitchFamily="18" charset="0"/>
              </a:rPr>
              <a:t> Sinh viên thuộc đối tượng được miễn, giảm tiền ở Trung tâm Nội trú </a:t>
            </a:r>
            <a:r>
              <a:rPr lang="vi-VN">
                <a:solidFill>
                  <a:srgbClr val="0000CC"/>
                </a:solidFill>
                <a:latin typeface="Times New Roman" panose="02020603050405020304" pitchFamily="18" charset="0"/>
                <a:cs typeface="Times New Roman" panose="02020603050405020304" pitchFamily="18" charset="0"/>
              </a:rPr>
              <a:t>làm</a:t>
            </a:r>
            <a:r>
              <a:rPr lang="en-US">
                <a:solidFill>
                  <a:srgbClr val="0000CC"/>
                </a:solidFill>
                <a:latin typeface="Times New Roman" panose="02020603050405020304" pitchFamily="18" charset="0"/>
                <a:cs typeface="Times New Roman" panose="02020603050405020304" pitchFamily="18" charset="0"/>
              </a:rPr>
              <a:t> đơn xin miễn, giảm tiền ở (Mẫu đơn tải trên website: http://www.hpu2.edu.vn/sinh viên) kèm theo các giấy tờ liên quan;</a:t>
            </a:r>
          </a:p>
          <a:p>
            <a:pPr algn="just">
              <a:lnSpc>
                <a:spcPct val="130000"/>
              </a:lnSpc>
              <a:buFont typeface="Wingdings" panose="05000000000000000000" pitchFamily="2" charset="2"/>
              <a:buChar char="Ø"/>
              <a:defRPr/>
            </a:pPr>
            <a:r>
              <a:rPr lang="en-US">
                <a:solidFill>
                  <a:srgbClr val="0000CC"/>
                </a:solidFill>
                <a:latin typeface="Times New Roman" panose="02020603050405020304" pitchFamily="18" charset="0"/>
                <a:cs typeface="Times New Roman" panose="02020603050405020304" pitchFamily="18" charset="0"/>
              </a:rPr>
              <a:t> Trong thời gian 20 ngày kể từ ngày bắt đầu mỗi học kỳ, sinh viên nộp hồ sơ về Khoa (qua Trợ lý Tổ chức).</a:t>
            </a:r>
          </a:p>
          <a:p>
            <a:pPr marL="0" indent="0">
              <a:buFont typeface="Wingdings 2" panose="05020102010507070707" pitchFamily="18" charset="2"/>
              <a:buNone/>
              <a:defRPr/>
            </a:pPr>
            <a:endParaRPr lang="en-US"/>
          </a:p>
        </p:txBody>
      </p:sp>
      <p:pic>
        <p:nvPicPr>
          <p:cNvPr id="66563"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4" name="Picture 7"/>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2286000" y="5715000"/>
            <a:ext cx="4376738"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7586" name="Content Placeholder 1"/>
          <p:cNvSpPr>
            <a:spLocks noGrp="1"/>
          </p:cNvSpPr>
          <p:nvPr>
            <p:ph idx="4294967295"/>
          </p:nvPr>
        </p:nvSpPr>
        <p:spPr>
          <a:xfrm>
            <a:off x="457200" y="1631950"/>
            <a:ext cx="8458200" cy="4235450"/>
          </a:xfrm>
        </p:spPr>
        <p:txBody>
          <a:bodyPr/>
          <a:lstStyle/>
          <a:p>
            <a:pPr marL="0" indent="0" algn="ctr">
              <a:buFont typeface="Wingdings" panose="05000000000000000000" pitchFamily="2" charset="2"/>
              <a:buNone/>
            </a:pPr>
            <a:r>
              <a:rPr lang="en-US" altLang="en-US" sz="2500" b="1" smtClean="0">
                <a:solidFill>
                  <a:srgbClr val="FF0000"/>
                </a:solidFill>
                <a:latin typeface="Times New Roman" panose="02020603050405020304" pitchFamily="18" charset="0"/>
                <a:cs typeface="Times New Roman" panose="02020603050405020304" pitchFamily="18" charset="0"/>
              </a:rPr>
              <a:t>XIN XÁC NHẬN CÁC LOẠI GIẤY TỜ CỦA SINH VIÊN</a:t>
            </a:r>
            <a:endParaRPr lang="en-US" altLang="en-US" b="1" smtClean="0">
              <a:solidFill>
                <a:srgbClr val="0000CC"/>
              </a:solidFill>
              <a:latin typeface="Times New Roman" panose="02020603050405020304" pitchFamily="18" charset="0"/>
              <a:cs typeface="Times New Roman" panose="02020603050405020304" pitchFamily="18" charset="0"/>
            </a:endParaRPr>
          </a:p>
          <a:p>
            <a:pPr marL="0" indent="0" algn="just">
              <a:lnSpc>
                <a:spcPct val="130000"/>
              </a:lnSpc>
              <a:buFont typeface="Wingdings" panose="05000000000000000000" pitchFamily="2" charset="2"/>
              <a:buNone/>
            </a:pPr>
            <a:r>
              <a:rPr lang="en-US" altLang="en-US" smtClean="0">
                <a:solidFill>
                  <a:srgbClr val="0000CC"/>
                </a:solidFill>
                <a:latin typeface="Times New Roman" panose="02020603050405020304" pitchFamily="18" charset="0"/>
                <a:cs typeface="Times New Roman" panose="02020603050405020304" pitchFamily="18" charset="0"/>
              </a:rPr>
              <a:t>1. Sinh viên tải các loại phiếu, đơn, giấy xác nhận cần thiết từ website: </a:t>
            </a:r>
            <a:r>
              <a:rPr lang="en-US" altLang="en-US" smtClean="0">
                <a:solidFill>
                  <a:srgbClr val="FF0000"/>
                </a:solidFill>
                <a:latin typeface="Times New Roman" panose="02020603050405020304" pitchFamily="18" charset="0"/>
                <a:cs typeface="Times New Roman" panose="02020603050405020304" pitchFamily="18" charset="0"/>
              </a:rPr>
              <a:t>https://hpu2.edu.vn/vi-VN/trang-sinh-vien-hoc-vien</a:t>
            </a:r>
            <a:endParaRPr lang="en-US" altLang="en-US" smtClean="0">
              <a:solidFill>
                <a:srgbClr val="0000CC"/>
              </a:solidFill>
              <a:latin typeface="Times New Roman" pitchFamily="18" charset="0"/>
              <a:cs typeface="Times New Roman" panose="02020603050405020304" pitchFamily="18" charset="0"/>
            </a:endParaRPr>
          </a:p>
          <a:p>
            <a:pPr marL="0" indent="0" algn="just">
              <a:lnSpc>
                <a:spcPct val="130000"/>
              </a:lnSpc>
              <a:buFont typeface="Wingdings" panose="05000000000000000000" pitchFamily="2" charset="2"/>
              <a:buNone/>
            </a:pPr>
            <a:r>
              <a:rPr lang="en-US" altLang="en-US" smtClean="0">
                <a:solidFill>
                  <a:srgbClr val="0000CC"/>
                </a:solidFill>
                <a:latin typeface="Times New Roman" panose="02020603050405020304" pitchFamily="18" charset="0"/>
                <a:cs typeface="Times New Roman" panose="02020603050405020304" pitchFamily="18" charset="0"/>
              </a:rPr>
              <a:t>2. Điền đầy đủ các thông tin trong phiếu, đơn, giấy xác nhận.</a:t>
            </a:r>
          </a:p>
          <a:p>
            <a:pPr marL="0" indent="0" algn="just">
              <a:lnSpc>
                <a:spcPct val="130000"/>
              </a:lnSpc>
              <a:buFont typeface="Wingdings" panose="05000000000000000000" pitchFamily="2" charset="2"/>
              <a:buNone/>
            </a:pPr>
            <a:r>
              <a:rPr lang="en-US" altLang="en-US" smtClean="0">
                <a:solidFill>
                  <a:srgbClr val="0000CC"/>
                </a:solidFill>
                <a:latin typeface="Times New Roman" panose="02020603050405020304" pitchFamily="18" charset="0"/>
                <a:cs typeface="Times New Roman" panose="02020603050405020304" pitchFamily="18" charset="0"/>
              </a:rPr>
              <a:t>3. Xin chữ ký xác nhận của Phòng CTCT-HSSV (</a:t>
            </a:r>
            <a:r>
              <a:rPr lang="en-US" altLang="en-US" smtClean="0">
                <a:solidFill>
                  <a:srgbClr val="FF0000"/>
                </a:solidFill>
                <a:latin typeface="Times New Roman" panose="02020603050405020304" pitchFamily="18" charset="0"/>
                <a:cs typeface="Times New Roman" panose="02020603050405020304" pitchFamily="18" charset="0"/>
              </a:rPr>
              <a:t>Phòng 103, nhà A2</a:t>
            </a:r>
            <a:r>
              <a:rPr lang="en-US" altLang="en-US" smtClean="0">
                <a:solidFill>
                  <a:srgbClr val="0000CC"/>
                </a:solidFill>
                <a:latin typeface="Times New Roman" panose="02020603050405020304" pitchFamily="18" charset="0"/>
                <a:cs typeface="Times New Roman" panose="02020603050405020304" pitchFamily="18" charset="0"/>
              </a:rPr>
              <a:t>).</a:t>
            </a:r>
          </a:p>
          <a:p>
            <a:pPr marL="0" indent="0" algn="just">
              <a:lnSpc>
                <a:spcPct val="130000"/>
              </a:lnSpc>
              <a:buFont typeface="Wingdings" panose="05000000000000000000" pitchFamily="2" charset="2"/>
              <a:buNone/>
            </a:pPr>
            <a:r>
              <a:rPr lang="en-US" altLang="en-US" smtClean="0">
                <a:solidFill>
                  <a:srgbClr val="0000CC"/>
                </a:solidFill>
                <a:latin typeface="Times New Roman" panose="02020603050405020304" pitchFamily="18" charset="0"/>
                <a:cs typeface="Times New Roman" panose="02020603050405020304" pitchFamily="18" charset="0"/>
              </a:rPr>
              <a:t>4. Xin đóng dấu của Trường (</a:t>
            </a:r>
            <a:r>
              <a:rPr lang="en-US" altLang="en-US" smtClean="0">
                <a:solidFill>
                  <a:srgbClr val="FF0000"/>
                </a:solidFill>
                <a:latin typeface="Times New Roman" panose="02020603050405020304" pitchFamily="18" charset="0"/>
                <a:cs typeface="Times New Roman" panose="02020603050405020304" pitchFamily="18" charset="0"/>
              </a:rPr>
              <a:t>Phòng Văn th</a:t>
            </a:r>
            <a:r>
              <a:rPr lang="vi-VN" altLang="en-US" smtClean="0">
                <a:solidFill>
                  <a:srgbClr val="FF0000"/>
                </a:solidFill>
                <a:latin typeface="Times New Roman" panose="02020603050405020304" pitchFamily="18" charset="0"/>
                <a:cs typeface="Times New Roman" panose="02020603050405020304" pitchFamily="18" charset="0"/>
              </a:rPr>
              <a:t>ư</a:t>
            </a:r>
            <a:r>
              <a:rPr lang="en-US" altLang="en-US" smtClean="0">
                <a:solidFill>
                  <a:srgbClr val="FF0000"/>
                </a:solidFill>
                <a:latin typeface="Times New Roman" panose="02020603050405020304" pitchFamily="18" charset="0"/>
                <a:cs typeface="Times New Roman" panose="02020603050405020304" pitchFamily="18" charset="0"/>
              </a:rPr>
              <a:t>, tầng 1, nhà A1</a:t>
            </a:r>
            <a:r>
              <a:rPr lang="en-US" altLang="en-US" smtClean="0">
                <a:solidFill>
                  <a:srgbClr val="0000CC"/>
                </a:solidFill>
                <a:latin typeface="Times New Roman" panose="02020603050405020304" pitchFamily="18" charset="0"/>
                <a:cs typeface="Times New Roman" panose="02020603050405020304" pitchFamily="18" charset="0"/>
              </a:rPr>
              <a:t>).</a:t>
            </a:r>
            <a:endParaRPr lang="en-US" altLang="en-US" sz="2400" smtClean="0"/>
          </a:p>
        </p:txBody>
      </p:sp>
      <p:pic>
        <p:nvPicPr>
          <p:cNvPr id="67587"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sld>
</file>

<file path=ppt/slides/slide3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8610" name="Content Placeholder 1"/>
          <p:cNvSpPr>
            <a:spLocks noGrp="1"/>
          </p:cNvSpPr>
          <p:nvPr>
            <p:ph idx="4294967295"/>
          </p:nvPr>
        </p:nvSpPr>
        <p:spPr>
          <a:xfrm>
            <a:off x="304800" y="1371600"/>
            <a:ext cx="8305800" cy="1981200"/>
          </a:xfrm>
        </p:spPr>
        <p:txBody>
          <a:bodyPr/>
          <a:lstStyle/>
          <a:p>
            <a:pPr marL="0" indent="0" algn="ctr">
              <a:buFont typeface="Wingdings" panose="05000000000000000000" pitchFamily="2" charset="2"/>
              <a:buNone/>
            </a:pPr>
            <a:r>
              <a:rPr lang="vi-VN" altLang="en-US" sz="2500" b="1" smtClean="0">
                <a:solidFill>
                  <a:srgbClr val="FF0000"/>
                </a:solidFill>
                <a:latin typeface="Times New Roman" panose="02020603050405020304" pitchFamily="18" charset="0"/>
                <a:cs typeface="Times New Roman" panose="02020603050405020304" pitchFamily="18" charset="0"/>
              </a:rPr>
              <a:t>QUY ĐỊNH </a:t>
            </a:r>
          </a:p>
          <a:p>
            <a:pPr marL="0" indent="0" algn="ctr">
              <a:buFont typeface="Wingdings" panose="05000000000000000000" pitchFamily="2" charset="2"/>
              <a:buNone/>
            </a:pPr>
            <a:r>
              <a:rPr lang="vi-VN" altLang="en-US" sz="2500" b="1" smtClean="0">
                <a:solidFill>
                  <a:srgbClr val="FF0000"/>
                </a:solidFill>
                <a:latin typeface="Times New Roman" panose="02020603050405020304" pitchFamily="18" charset="0"/>
                <a:cs typeface="Times New Roman" panose="02020603050405020304" pitchFamily="18" charset="0"/>
              </a:rPr>
              <a:t>VỀ ĐÁNH GIÁ KẾT QUẢ RÈN LUYỆN </a:t>
            </a:r>
            <a:r>
              <a:rPr lang="en-US" altLang="en-US" sz="2500" b="1" smtClean="0">
                <a:solidFill>
                  <a:srgbClr val="FF0000"/>
                </a:solidFill>
                <a:latin typeface="Times New Roman" panose="02020603050405020304" pitchFamily="18" charset="0"/>
                <a:cs typeface="Times New Roman" panose="02020603050405020304" pitchFamily="18" charset="0"/>
              </a:rPr>
              <a:t>CỦA</a:t>
            </a:r>
            <a:r>
              <a:rPr lang="vi-VN" altLang="en-US" sz="2500" b="1" smtClean="0">
                <a:solidFill>
                  <a:srgbClr val="FF0000"/>
                </a:solidFill>
                <a:latin typeface="Times New Roman" panose="02020603050405020304" pitchFamily="18" charset="0"/>
                <a:cs typeface="Times New Roman" panose="02020603050405020304" pitchFamily="18" charset="0"/>
              </a:rPr>
              <a:t> SINH VIÊN </a:t>
            </a:r>
          </a:p>
          <a:p>
            <a:pPr marL="0" indent="0" algn="ctr">
              <a:buFont typeface="Wingdings" panose="05000000000000000000" pitchFamily="2" charset="2"/>
              <a:buNone/>
            </a:pPr>
            <a:r>
              <a:rPr lang="vi-VN" altLang="en-US" sz="2500" b="1" smtClean="0">
                <a:solidFill>
                  <a:srgbClr val="FF0000"/>
                </a:solidFill>
                <a:latin typeface="Times New Roman" panose="02020603050405020304" pitchFamily="18" charset="0"/>
                <a:cs typeface="Times New Roman" panose="02020603050405020304" pitchFamily="18" charset="0"/>
              </a:rPr>
              <a:t>TRONG ĐÀO TẠO THEO HỆ THỐNG TÍN CHỈ</a:t>
            </a:r>
            <a:endParaRPr lang="en-US" altLang="en-US" sz="2500" b="1" smtClean="0">
              <a:solidFill>
                <a:srgbClr val="FF0000"/>
              </a:solidFill>
              <a:latin typeface="Times New Roman" pitchFamily="18" charset="0"/>
              <a:cs typeface="Times New Roman" panose="02020603050405020304" pitchFamily="18" charset="0"/>
            </a:endParaRPr>
          </a:p>
          <a:p>
            <a:pPr marL="0" indent="0" algn="ctr">
              <a:buFont typeface="Wingdings" panose="05000000000000000000" pitchFamily="2" charset="2"/>
              <a:buNone/>
            </a:pPr>
            <a:r>
              <a:rPr lang="en-US" altLang="en-US" sz="2400" i="1" smtClean="0">
                <a:solidFill>
                  <a:srgbClr val="0000CC"/>
                </a:solidFill>
                <a:latin typeface="Times New Roman" panose="02020603050405020304" pitchFamily="18" charset="0"/>
                <a:cs typeface="Times New Roman" panose="02020603050405020304" pitchFamily="18" charset="0"/>
              </a:rPr>
              <a:t>(Chi tiết trong Sổ tay sinh viên năm học 2024-2025)</a:t>
            </a:r>
          </a:p>
        </p:txBody>
      </p:sp>
      <p:pic>
        <p:nvPicPr>
          <p:cNvPr id="68611"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2" name="Picture 1"/>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1676400" y="3200400"/>
            <a:ext cx="5715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13000">
    <p:pull/>
  </p:transition>
  <p:timing/>
</p:sld>
</file>

<file path=ppt/slides/slide3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Content Placeholder 1">
            <a:extLst>
              <a:ext uri="{FF2B5EF4-FFF2-40B4-BE49-F238E27FC236}">
                <a16:creationId xmlns:a16="http://schemas.microsoft.com/office/drawing/2014/main" id="{1A1D6F18-B99E-4259-BA22-3F3C1506F2A5}"/>
              </a:ext>
            </a:extLst>
          </p:cNvPr>
          <p:cNvSpPr>
            <a:spLocks noGrp="1"/>
          </p:cNvSpPr>
          <p:nvPr>
            <p:ph idx="4294967295"/>
          </p:nvPr>
        </p:nvSpPr>
        <p:spPr>
          <a:xfrm>
            <a:off x="304800" y="1295400"/>
            <a:ext cx="8686800" cy="5029200"/>
          </a:xfrm>
        </p:spPr>
        <p:txBody>
          <a:bodyPr/>
          <a:lstStyle/>
          <a:p>
            <a:pPr marL="0" indent="0" algn="ctr">
              <a:buFont typeface="Wingdings" panose="05000000000000000000" pitchFamily="2" charset="2"/>
              <a:buNone/>
              <a:defRPr/>
            </a:pPr>
            <a:r>
              <a:rPr lang="en-GB" sz="2400" b="1" err="1">
                <a:solidFill>
                  <a:srgbClr val="FF0000"/>
                </a:solidFill>
                <a:latin typeface="Times New Roman" panose="02020603050405020304" pitchFamily="18" charset="0"/>
                <a:cs typeface="Times New Roman" panose="02020603050405020304" pitchFamily="18" charset="0"/>
              </a:rPr>
              <a:t>Nội dung đánh giá và thang điểm</a:t>
            </a:r>
            <a:endParaRPr lang="en-US" sz="2400">
              <a:solidFill>
                <a:srgbClr val="FF0000"/>
              </a:solidFill>
              <a:latin typeface="Times New Roman" pitchFamily="18" charset="0"/>
              <a:cs typeface="Times New Roman" panose="02020603050405020304" pitchFamily="18" charset="0"/>
            </a:endParaRPr>
          </a:p>
          <a:p>
            <a:pPr marL="0" indent="0" algn="just">
              <a:lnSpc>
                <a:spcPct val="130000"/>
              </a:lnSpc>
              <a:buFont typeface="Wingdings" panose="05000000000000000000" pitchFamily="2" charset="2"/>
              <a:buNone/>
              <a:defRPr/>
            </a:pPr>
            <a:r>
              <a:rPr lang="en-GB" sz="2400">
                <a:solidFill>
                  <a:srgbClr val="0000CC"/>
                </a:solidFill>
                <a:latin typeface="Times New Roman" panose="02020603050405020304" pitchFamily="18" charset="0"/>
                <a:cs typeface="Times New Roman" panose="02020603050405020304" pitchFamily="18" charset="0"/>
              </a:rPr>
              <a:t>1. Ý thức tham gia học tập (</a:t>
            </a:r>
            <a:r>
              <a:rPr lang="en-GB" sz="2400" err="1">
                <a:solidFill>
                  <a:srgbClr val="FF0000"/>
                </a:solidFill>
                <a:latin typeface="Times New Roman" panose="02020603050405020304" pitchFamily="18" charset="0"/>
                <a:cs typeface="Times New Roman" panose="02020603050405020304" pitchFamily="18" charset="0"/>
              </a:rPr>
              <a:t>tối đa 20đ</a:t>
            </a:r>
            <a:r>
              <a:rPr lang="en-GB" sz="2400">
                <a:solidFill>
                  <a:srgbClr val="0000CC"/>
                </a:solidFill>
                <a:latin typeface="Times New Roman" panose="02020603050405020304" pitchFamily="18" charset="0"/>
                <a:cs typeface="Times New Roman" panose="02020603050405020304" pitchFamily="18" charset="0"/>
              </a:rPr>
              <a:t>);</a:t>
            </a:r>
            <a:endParaRPr lang="en-US" sz="2400">
              <a:solidFill>
                <a:srgbClr val="0000CC"/>
              </a:solidFill>
              <a:latin typeface="Times New Roman" pitchFamily="18" charset="0"/>
              <a:cs typeface="Times New Roman" panose="02020603050405020304" pitchFamily="18" charset="0"/>
            </a:endParaRPr>
          </a:p>
          <a:p>
            <a:pPr marL="0" indent="0" algn="just">
              <a:lnSpc>
                <a:spcPct val="130000"/>
              </a:lnSpc>
              <a:buFont typeface="Wingdings" panose="05000000000000000000" pitchFamily="2" charset="2"/>
              <a:buNone/>
              <a:defRPr/>
            </a:pPr>
            <a:r>
              <a:rPr lang="en-GB" sz="2400">
                <a:solidFill>
                  <a:srgbClr val="0000CC"/>
                </a:solidFill>
                <a:latin typeface="Times New Roman" panose="02020603050405020304" pitchFamily="18" charset="0"/>
                <a:cs typeface="Times New Roman" panose="02020603050405020304" pitchFamily="18" charset="0"/>
              </a:rPr>
              <a:t>2. Ý thức và kết quả chấp hành nội quy, quy định trong Nhà trường (</a:t>
            </a:r>
            <a:r>
              <a:rPr lang="en-GB" sz="2400" err="1">
                <a:solidFill>
                  <a:srgbClr val="FF0000"/>
                </a:solidFill>
                <a:latin typeface="Times New Roman" panose="02020603050405020304" pitchFamily="18" charset="0"/>
                <a:cs typeface="Times New Roman" panose="02020603050405020304" pitchFamily="18" charset="0"/>
              </a:rPr>
              <a:t>tối đa 25đ</a:t>
            </a:r>
            <a:r>
              <a:rPr lang="en-GB" sz="2400">
                <a:solidFill>
                  <a:srgbClr val="0000CC"/>
                </a:solidFill>
                <a:latin typeface="Times New Roman" panose="02020603050405020304" pitchFamily="18" charset="0"/>
                <a:cs typeface="Times New Roman" panose="02020603050405020304" pitchFamily="18" charset="0"/>
              </a:rPr>
              <a:t>);</a:t>
            </a:r>
            <a:endParaRPr lang="en-US" sz="2400">
              <a:solidFill>
                <a:srgbClr val="0000CC"/>
              </a:solidFill>
              <a:latin typeface="Times New Roman" panose="02020603050405020304" pitchFamily="18" charset="0"/>
              <a:cs typeface="Times New Roman" panose="02020603050405020304" pitchFamily="18" charset="0"/>
            </a:endParaRPr>
          </a:p>
          <a:p>
            <a:pPr marL="0" indent="0" algn="just">
              <a:lnSpc>
                <a:spcPct val="130000"/>
              </a:lnSpc>
              <a:buFont typeface="Wingdings" panose="05000000000000000000" pitchFamily="2" charset="2"/>
              <a:buNone/>
              <a:defRPr/>
            </a:pPr>
            <a:r>
              <a:rPr lang="en-GB" sz="2400">
                <a:solidFill>
                  <a:srgbClr val="0000CC"/>
                </a:solidFill>
                <a:latin typeface="Times New Roman" panose="02020603050405020304" pitchFamily="18" charset="0"/>
                <a:cs typeface="Times New Roman" panose="02020603050405020304" pitchFamily="18" charset="0"/>
              </a:rPr>
              <a:t>3. </a:t>
            </a:r>
            <a:r>
              <a:rPr lang="en-US" sz="2400">
                <a:solidFill>
                  <a:srgbClr val="0000CC"/>
                </a:solidFill>
                <a:latin typeface="Times New Roman" panose="02020603050405020304" pitchFamily="18" charset="0"/>
                <a:cs typeface="Times New Roman" panose="02020603050405020304" pitchFamily="18" charset="0"/>
              </a:rPr>
              <a:t>Ý thức tham gia các hoạt động chính trị, xã hội, văn hoá, văn nghệ, thể thao, phòng chống tội phạm và các tệ nạn xã hội</a:t>
            </a:r>
            <a:r>
              <a:rPr lang="en-GB" sz="2400">
                <a:solidFill>
                  <a:srgbClr val="0000CC"/>
                </a:solidFill>
                <a:latin typeface="Times New Roman" panose="02020603050405020304" pitchFamily="18" charset="0"/>
                <a:cs typeface="Times New Roman" panose="02020603050405020304" pitchFamily="18" charset="0"/>
              </a:rPr>
              <a:t> (</a:t>
            </a:r>
            <a:r>
              <a:rPr lang="en-GB" sz="2400" err="1">
                <a:solidFill>
                  <a:srgbClr val="FF0000"/>
                </a:solidFill>
                <a:latin typeface="Times New Roman" panose="02020603050405020304" pitchFamily="18" charset="0"/>
                <a:cs typeface="Times New Roman" panose="02020603050405020304" pitchFamily="18" charset="0"/>
              </a:rPr>
              <a:t>tối đa 20đ</a:t>
            </a:r>
            <a:r>
              <a:rPr lang="en-GB" sz="2400">
                <a:solidFill>
                  <a:srgbClr val="0000CC"/>
                </a:solidFill>
                <a:latin typeface="Times New Roman" panose="02020603050405020304" pitchFamily="18" charset="0"/>
                <a:cs typeface="Times New Roman" panose="02020603050405020304" pitchFamily="18" charset="0"/>
              </a:rPr>
              <a:t>);</a:t>
            </a:r>
            <a:endParaRPr lang="en-US" sz="2400">
              <a:solidFill>
                <a:srgbClr val="0000CC"/>
              </a:solidFill>
              <a:latin typeface="Times New Roman" panose="02020603050405020304" pitchFamily="18" charset="0"/>
              <a:cs typeface="Times New Roman" panose="02020603050405020304" pitchFamily="18" charset="0"/>
            </a:endParaRPr>
          </a:p>
          <a:p>
            <a:pPr marL="0" indent="0" algn="just">
              <a:lnSpc>
                <a:spcPct val="130000"/>
              </a:lnSpc>
              <a:buFont typeface="Wingdings" panose="05000000000000000000" pitchFamily="2" charset="2"/>
              <a:buNone/>
              <a:defRPr/>
            </a:pPr>
            <a:r>
              <a:rPr lang="en-GB" sz="2400">
                <a:solidFill>
                  <a:srgbClr val="0000CC"/>
                </a:solidFill>
                <a:latin typeface="Times New Roman" panose="02020603050405020304" pitchFamily="18" charset="0"/>
                <a:cs typeface="Times New Roman" panose="02020603050405020304" pitchFamily="18" charset="0"/>
              </a:rPr>
              <a:t>4. Ý thức công dân trong quan hệ cộng đồng (</a:t>
            </a:r>
            <a:r>
              <a:rPr lang="en-GB" sz="2400" err="1">
                <a:solidFill>
                  <a:srgbClr val="FF0000"/>
                </a:solidFill>
                <a:latin typeface="Times New Roman" panose="02020603050405020304" pitchFamily="18" charset="0"/>
                <a:cs typeface="Times New Roman" panose="02020603050405020304" pitchFamily="18" charset="0"/>
              </a:rPr>
              <a:t>tối đa 25đ</a:t>
            </a:r>
            <a:r>
              <a:rPr lang="en-GB" sz="2400">
                <a:solidFill>
                  <a:srgbClr val="0000CC"/>
                </a:solidFill>
                <a:latin typeface="Times New Roman" panose="02020603050405020304" pitchFamily="18" charset="0"/>
                <a:cs typeface="Times New Roman" panose="02020603050405020304" pitchFamily="18" charset="0"/>
              </a:rPr>
              <a:t>);</a:t>
            </a:r>
            <a:endParaRPr lang="en-US" sz="2400">
              <a:solidFill>
                <a:srgbClr val="0000CC"/>
              </a:solidFill>
              <a:latin typeface="Times New Roman" panose="02020603050405020304" pitchFamily="18" charset="0"/>
              <a:cs typeface="Times New Roman" panose="02020603050405020304" pitchFamily="18" charset="0"/>
            </a:endParaRPr>
          </a:p>
          <a:p>
            <a:pPr marL="0" indent="0" algn="just">
              <a:lnSpc>
                <a:spcPct val="130000"/>
              </a:lnSpc>
              <a:buFont typeface="Wingdings" panose="05000000000000000000" pitchFamily="2" charset="2"/>
              <a:buNone/>
              <a:defRPr/>
            </a:pPr>
            <a:r>
              <a:rPr lang="en-GB" sz="2400">
                <a:solidFill>
                  <a:srgbClr val="0000CC"/>
                </a:solidFill>
                <a:latin typeface="Times New Roman" panose="02020603050405020304" pitchFamily="18" charset="0"/>
                <a:cs typeface="Times New Roman" panose="02020603050405020304" pitchFamily="18" charset="0"/>
              </a:rPr>
              <a:t>5. Ý thức và kết quả tham gia công tác phụ trách lớp, các đoàn thể, tổ chức trong Nhà trường; đạt thành tích xuất sắc trong học tập, rèn luyện, nghiên c</a:t>
            </a:r>
            <a:r>
              <a:rPr lang="en-US" sz="2400" err="1">
                <a:solidFill>
                  <a:srgbClr val="0000CC"/>
                </a:solidFill>
                <a:latin typeface="Times New Roman" panose="02020603050405020304" pitchFamily="18" charset="0"/>
                <a:cs typeface="Times New Roman" panose="02020603050405020304" pitchFamily="18" charset="0"/>
              </a:rPr>
              <a:t>ứu khoa học (</a:t>
            </a:r>
            <a:r>
              <a:rPr lang="en-US" sz="2400" err="1">
                <a:solidFill>
                  <a:srgbClr val="FF0000"/>
                </a:solidFill>
                <a:latin typeface="Times New Roman" panose="02020603050405020304" pitchFamily="18" charset="0"/>
                <a:cs typeface="Times New Roman" panose="02020603050405020304" pitchFamily="18" charset="0"/>
              </a:rPr>
              <a:t>tối đa 10đ</a:t>
            </a:r>
            <a:r>
              <a:rPr lang="en-US" sz="2400">
                <a:solidFill>
                  <a:srgbClr val="0000CC"/>
                </a:solidFill>
                <a:latin typeface="Times New Roman" panose="02020603050405020304" pitchFamily="18" charset="0"/>
                <a:cs typeface="Times New Roman" panose="02020603050405020304" pitchFamily="18" charset="0"/>
              </a:rPr>
              <a:t>)</a:t>
            </a:r>
            <a:r>
              <a:rPr lang="en-GB" sz="2400">
                <a:solidFill>
                  <a:srgbClr val="0000CC"/>
                </a:solidFill>
                <a:latin typeface="Times New Roman" panose="02020603050405020304" pitchFamily="18" charset="0"/>
                <a:cs typeface="Times New Roman" panose="02020603050405020304" pitchFamily="18" charset="0"/>
              </a:rPr>
              <a:t>.</a:t>
            </a:r>
            <a:endParaRPr lang="en-US" sz="2400">
              <a:solidFill>
                <a:srgbClr val="0000CC"/>
              </a:solidFill>
              <a:latin typeface="Times New Roman" panose="02020603050405020304" pitchFamily="18" charset="0"/>
              <a:cs typeface="Times New Roman" panose="02020603050405020304" pitchFamily="18" charset="0"/>
            </a:endParaRPr>
          </a:p>
          <a:p>
            <a:pPr marL="0" indent="0">
              <a:buFont typeface="Wingdings" panose="05000000000000000000" pitchFamily="2" charset="2"/>
              <a:buNone/>
              <a:defRPr/>
            </a:pPr>
            <a:endParaRPr lang="en-US" sz="2400">
              <a:solidFill>
                <a:srgbClr val="0000CC"/>
              </a:solidFill>
              <a:latin typeface="+mj-lt"/>
            </a:endParaRPr>
          </a:p>
        </p:txBody>
      </p:sp>
      <p:pic>
        <p:nvPicPr>
          <p:cNvPr id="69635"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sld>
</file>

<file path=ppt/slides/slide3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0658"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59" name="Picture 6" descr="Một số câu hỏi thường gặp trong đánh giá kết quả rèn luyện sinh viên -  PHÒNG CÔNG TÁC SINH VIÊN HỌC SINH"/>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1905000" y="1371600"/>
            <a:ext cx="5572125"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13000">
    <p:pull/>
  </p:transition>
  <p:timing/>
</p:sld>
</file>

<file path=ppt/slides/slide3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Content Placeholder 1">
            <a:extLst>
              <a:ext uri="{FF2B5EF4-FFF2-40B4-BE49-F238E27FC236}">
                <a16:creationId xmlns:a16="http://schemas.microsoft.com/office/drawing/2014/main" id="{7785ED61-1E83-42BA-8484-13FC49366081}"/>
              </a:ext>
            </a:extLst>
          </p:cNvPr>
          <p:cNvSpPr>
            <a:spLocks noGrp="1"/>
          </p:cNvSpPr>
          <p:nvPr>
            <p:ph idx="4294967295"/>
          </p:nvPr>
        </p:nvSpPr>
        <p:spPr>
          <a:xfrm>
            <a:off x="1790700" y="1322388"/>
            <a:ext cx="5562600" cy="501650"/>
          </a:xfrm>
        </p:spPr>
        <p:txBody>
          <a:bodyPr/>
          <a:lstStyle/>
          <a:p>
            <a:pPr marL="0" indent="0" algn="ctr">
              <a:buFont typeface="Wingdings" panose="05000000000000000000" pitchFamily="2" charset="2"/>
              <a:buNone/>
              <a:defRPr/>
            </a:pPr>
            <a:r>
              <a:rPr lang="en-GB" sz="2400" b="1">
                <a:solidFill>
                  <a:srgbClr val="C00000"/>
                </a:solidFill>
                <a:latin typeface="Times New Roman" panose="02020603050405020304" pitchFamily="18" charset="0"/>
                <a:cs typeface="Times New Roman" panose="02020603050405020304" pitchFamily="18" charset="0"/>
              </a:rPr>
              <a:t>PHÂN LOẠI KẾT QUẢ RÈN LUYỆN </a:t>
            </a:r>
          </a:p>
          <a:p>
            <a:pPr marL="0" indent="0" algn="ctr">
              <a:buFont typeface="Wingdings" panose="05000000000000000000" pitchFamily="2" charset="2"/>
              <a:buNone/>
              <a:defRPr/>
            </a:pPr>
            <a:endParaRPr lang="en-US" sz="2400"/>
          </a:p>
          <a:p>
            <a:pPr>
              <a:defRPr/>
            </a:pPr>
            <a:endParaRPr lang="en-US" sz="2400"/>
          </a:p>
        </p:txBody>
      </p:sp>
      <p:pic>
        <p:nvPicPr>
          <p:cNvPr id="71683" name="Picture 3"/>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1066800" y="1946275"/>
            <a:ext cx="7162800" cy="444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4" name="Picture 7"/>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13000">
    <p:pull/>
  </p:transition>
  <p:timing/>
</p:sld>
</file>

<file path=ppt/slides/slide3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Content Placeholder 1">
            <a:extLst>
              <a:ext uri="{FF2B5EF4-FFF2-40B4-BE49-F238E27FC236}">
                <a16:creationId xmlns:a16="http://schemas.microsoft.com/office/drawing/2014/main" id="{1FC228F3-8E37-43A5-B049-CAAA7E48838A}"/>
              </a:ext>
            </a:extLst>
          </p:cNvPr>
          <p:cNvSpPr>
            <a:spLocks noGrp="1"/>
          </p:cNvSpPr>
          <p:nvPr>
            <p:ph idx="4294967295"/>
          </p:nvPr>
        </p:nvSpPr>
        <p:spPr>
          <a:xfrm>
            <a:off x="952500" y="1631950"/>
            <a:ext cx="7734300" cy="4540250"/>
          </a:xfrm>
        </p:spPr>
        <p:txBody>
          <a:bodyPr/>
          <a:lstStyle/>
          <a:p>
            <a:pPr marL="0" indent="0" algn="ctr">
              <a:buFont typeface="Wingdings" panose="05000000000000000000" pitchFamily="2" charset="2"/>
              <a:buNone/>
              <a:defRPr/>
            </a:pPr>
            <a:r>
              <a:rPr lang="en-GB" b="1" err="1">
                <a:solidFill>
                  <a:srgbClr val="C00000"/>
                </a:solidFill>
                <a:latin typeface="Times New Roman" panose="02020603050405020304" pitchFamily="18" charset="0"/>
                <a:cs typeface="Times New Roman" panose="02020603050405020304" pitchFamily="18" charset="0"/>
              </a:rPr>
              <a:t>Sử dụng kết quả rèn luyện</a:t>
            </a:r>
            <a:endParaRPr lang="en-US">
              <a:latin typeface="Times New Roman" pitchFamily="18" charset="0"/>
              <a:cs typeface="Times New Roman" panose="02020603050405020304" pitchFamily="18" charset="0"/>
            </a:endParaRPr>
          </a:p>
          <a:p>
            <a:pPr marL="0" indent="0" algn="just">
              <a:lnSpc>
                <a:spcPct val="130000"/>
              </a:lnSpc>
              <a:buFont typeface="Wingdings" panose="05000000000000000000" pitchFamily="2" charset="2"/>
              <a:buNone/>
              <a:defRPr/>
            </a:pPr>
            <a:r>
              <a:rPr lang="en-GB">
                <a:solidFill>
                  <a:srgbClr val="0000CC"/>
                </a:solidFill>
                <a:latin typeface="Times New Roman" panose="02020603050405020304" pitchFamily="18" charset="0"/>
                <a:cs typeface="Times New Roman" panose="02020603050405020304" pitchFamily="18" charset="0"/>
              </a:rPr>
              <a:t>1) Kết quả rèn luyện toàn khóa học được ghi vào bảng điểm và lý lịch sinh viên tốt nghiệp.</a:t>
            </a:r>
            <a:endParaRPr lang="en-US">
              <a:solidFill>
                <a:srgbClr val="0000CC"/>
              </a:solidFill>
              <a:latin typeface="Times New Roman" pitchFamily="18" charset="0"/>
              <a:cs typeface="Times New Roman" panose="02020603050405020304" pitchFamily="18" charset="0"/>
            </a:endParaRPr>
          </a:p>
          <a:p>
            <a:pPr marL="0" indent="0" algn="just">
              <a:lnSpc>
                <a:spcPct val="130000"/>
              </a:lnSpc>
              <a:buFont typeface="Wingdings" panose="05000000000000000000" pitchFamily="2" charset="2"/>
              <a:buNone/>
              <a:defRPr/>
            </a:pPr>
            <a:r>
              <a:rPr lang="en-GB">
                <a:solidFill>
                  <a:srgbClr val="0000CC"/>
                </a:solidFill>
                <a:latin typeface="Times New Roman" panose="02020603050405020304" pitchFamily="18" charset="0"/>
                <a:cs typeface="Times New Roman" panose="02020603050405020304" pitchFamily="18" charset="0"/>
              </a:rPr>
              <a:t>2) Sinh viên bị xếp loại rèn luyện kém trong cả năm học thì phải tạm dừng tiến độ học tập một năm học ở năm học tiếp theo và nếu bị xếp loại rèn luyện kém cả năm học lần thứ hai thì sẽ bị buộc thôi học.</a:t>
            </a:r>
          </a:p>
          <a:p>
            <a:pPr marL="0" indent="0" algn="just">
              <a:lnSpc>
                <a:spcPct val="130000"/>
              </a:lnSpc>
              <a:buFont typeface="Wingdings" panose="05000000000000000000" pitchFamily="2" charset="2"/>
              <a:buNone/>
              <a:defRPr/>
            </a:pPr>
            <a:r>
              <a:rPr lang="en-GB">
                <a:solidFill>
                  <a:srgbClr val="0000CC"/>
                </a:solidFill>
                <a:latin typeface="Times New Roman" panose="02020603050405020304" pitchFamily="18" charset="0"/>
                <a:cs typeface="Times New Roman" panose="02020603050405020304" pitchFamily="18" charset="0"/>
              </a:rPr>
              <a:t>3) Xét học bổng khuyến khích học tập.</a:t>
            </a:r>
            <a:endParaRPr lang="en-US">
              <a:solidFill>
                <a:srgbClr val="0000CC"/>
              </a:solidFill>
              <a:latin typeface="Times New Roman" panose="02020603050405020304" pitchFamily="18" charset="0"/>
              <a:cs typeface="Times New Roman" panose="02020603050405020304" pitchFamily="18" charset="0"/>
            </a:endParaRPr>
          </a:p>
          <a:p>
            <a:pPr>
              <a:defRPr/>
            </a:pPr>
            <a:endParaRPr lang="en-US" sz="2400"/>
          </a:p>
        </p:txBody>
      </p:sp>
      <p:pic>
        <p:nvPicPr>
          <p:cNvPr id="72707"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13000">
    <p:pull/>
  </p:transition>
  <p:timing/>
</p:sld>
</file>

<file path=ppt/slides/slide3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3730" name="Content Placeholder 1"/>
          <p:cNvSpPr>
            <a:spLocks noGrp="1"/>
          </p:cNvSpPr>
          <p:nvPr>
            <p:ph idx="4294967295"/>
          </p:nvPr>
        </p:nvSpPr>
        <p:spPr>
          <a:xfrm>
            <a:off x="838200" y="1282700"/>
            <a:ext cx="7734300" cy="1949450"/>
          </a:xfrm>
        </p:spPr>
        <p:txBody>
          <a:bodyPr/>
          <a:lstStyle/>
          <a:p>
            <a:pPr marL="0" indent="0" algn="ctr">
              <a:buFont typeface="Wingdings" panose="05000000000000000000" pitchFamily="2" charset="2"/>
              <a:buNone/>
            </a:pPr>
            <a:r>
              <a:rPr lang="vi-VN" altLang="en-US" sz="2500" b="1" smtClean="0">
                <a:solidFill>
                  <a:srgbClr val="C00000"/>
                </a:solidFill>
                <a:latin typeface="Times New Roman" panose="02020603050405020304" pitchFamily="18" charset="0"/>
                <a:cs typeface="Times New Roman" panose="02020603050405020304" pitchFamily="18" charset="0"/>
              </a:rPr>
              <a:t>QUY ĐỊNH</a:t>
            </a:r>
          </a:p>
          <a:p>
            <a:pPr marL="0" indent="0" algn="ctr">
              <a:buFont typeface="Wingdings" panose="05000000000000000000" pitchFamily="2" charset="2"/>
              <a:buNone/>
            </a:pPr>
            <a:r>
              <a:rPr lang="vi-VN" altLang="en-US" sz="2500" b="1" smtClean="0">
                <a:solidFill>
                  <a:srgbClr val="C00000"/>
                </a:solidFill>
                <a:latin typeface="Times New Roman" panose="02020603050405020304" pitchFamily="18" charset="0"/>
                <a:cs typeface="Times New Roman" panose="02020603050405020304" pitchFamily="18" charset="0"/>
              </a:rPr>
              <a:t>XÉT, CẤP HỌC BỔNG KHUYẾN KHÍCH HỌC TẬP ĐỐI VỚI SINH VIÊN HỆ CHÍNH QU</a:t>
            </a:r>
            <a:r>
              <a:rPr lang="en-US" altLang="en-US" sz="2500" b="1" smtClean="0">
                <a:solidFill>
                  <a:srgbClr val="C00000"/>
                </a:solidFill>
                <a:latin typeface="Times New Roman" panose="02020603050405020304" pitchFamily="18" charset="0"/>
                <a:cs typeface="Times New Roman" panose="02020603050405020304" pitchFamily="18" charset="0"/>
              </a:rPr>
              <a:t>Y</a:t>
            </a:r>
          </a:p>
          <a:p>
            <a:pPr marL="0" indent="0" algn="ctr">
              <a:buFont typeface="Wingdings 2" panose="05020102010507070707" pitchFamily="18" charset="2"/>
              <a:buNone/>
            </a:pPr>
            <a:r>
              <a:rPr lang="en-US" altLang="en-US" sz="2400" i="1" smtClean="0">
                <a:solidFill>
                  <a:srgbClr val="0000CC"/>
                </a:solidFill>
                <a:latin typeface="Times New Roman" panose="02020603050405020304" pitchFamily="18" charset="0"/>
                <a:cs typeface="Times New Roman" panose="02020603050405020304" pitchFamily="18" charset="0"/>
              </a:rPr>
              <a:t>(Chi tiết trong Sổ tay sinh viên năm học 2024-2025)</a:t>
            </a:r>
          </a:p>
        </p:txBody>
      </p:sp>
      <p:pic>
        <p:nvPicPr>
          <p:cNvPr id="73731"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2" name="Picture 3"/>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1981200" y="3048000"/>
            <a:ext cx="57150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152000">
    <p:pull/>
  </p:transition>
  <p:timing/>
</p:sld>
</file>

<file path=ppt/slides/slide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0" name="Title 1"/>
          <p:cNvSpPr>
            <a:spLocks noGrp="1"/>
          </p:cNvSpPr>
          <p:nvPr>
            <p:ph type="title"/>
          </p:nvPr>
        </p:nvSpPr>
        <p:spPr>
          <a:xfrm>
            <a:off x="457200" y="1390650"/>
            <a:ext cx="8229600" cy="476250"/>
          </a:xfrm>
        </p:spPr>
        <p:txBody>
          <a:bodyPr/>
          <a:lstStyle/>
          <a:p>
            <a:pPr algn="ctr"/>
            <a:br>
              <a:rPr lang="en-US" altLang="en-US" smtClean="0"/>
            </a:br>
            <a:br>
              <a:rPr lang="en-US" altLang="en-US" smtClean="0"/>
            </a:br>
            <a:r>
              <a:rPr lang="en-US" altLang="en-US" sz="2800" b="1" smtClean="0">
                <a:solidFill>
                  <a:srgbClr val="0000CC"/>
                </a:solidFill>
                <a:latin typeface="Times New Roman" panose="02020603050405020304" pitchFamily="18" charset="0"/>
                <a:cs typeface="Times New Roman" panose="02020603050405020304" pitchFamily="18" charset="0"/>
              </a:rPr>
              <a:t>NỘI DUNG HỌC TẬP</a:t>
            </a:r>
          </a:p>
        </p:txBody>
      </p:sp>
      <p:sp>
        <p:nvSpPr>
          <p:cNvPr id="27651" name="Content Placeholder 2">
            <a:extLst>
              <a:ext uri="{FF2B5EF4-FFF2-40B4-BE49-F238E27FC236}">
                <a16:creationId xmlns:a16="http://schemas.microsoft.com/office/drawing/2014/main" id="{8CE9CD66-3630-4956-8AB2-D364C21D3C2C}"/>
              </a:ext>
            </a:extLst>
          </p:cNvPr>
          <p:cNvSpPr>
            <a:spLocks noGrp="1"/>
          </p:cNvSpPr>
          <p:nvPr>
            <p:ph idx="4294967295"/>
          </p:nvPr>
        </p:nvSpPr>
        <p:spPr>
          <a:xfrm>
            <a:off x="228600" y="1828800"/>
            <a:ext cx="8915400" cy="4692650"/>
          </a:xfrm>
        </p:spPr>
        <p:txBody>
          <a:bodyPr/>
          <a:lstStyle/>
          <a:p>
            <a:pPr>
              <a:defRPr/>
            </a:pPr>
            <a:r>
              <a:rPr lang="en-US" altLang="en-US">
                <a:solidFill>
                  <a:srgbClr val="0000CC"/>
                </a:solidFill>
                <a:latin typeface="Times New Roman" panose="02020603050405020304" pitchFamily="18" charset="0"/>
                <a:cs typeface="Times New Roman" panose="02020603050405020304" pitchFamily="18" charset="0"/>
              </a:rPr>
              <a:t>1. Quy định về công tác sinh viên trong đào tạo theo hệ thống tín chỉ. </a:t>
            </a:r>
          </a:p>
          <a:p>
            <a:pPr>
              <a:defRPr/>
            </a:pPr>
            <a:r>
              <a:rPr lang="en-US" altLang="en-US">
                <a:solidFill>
                  <a:srgbClr val="0000CC"/>
                </a:solidFill>
                <a:latin typeface="Times New Roman" panose="02020603050405020304" pitchFamily="18" charset="0"/>
                <a:cs typeface="Times New Roman" panose="02020603050405020304" pitchFamily="18" charset="0"/>
              </a:rPr>
              <a:t>2. Chế độ chính sách cho sinh viên.</a:t>
            </a:r>
          </a:p>
          <a:p>
            <a:pPr>
              <a:defRPr/>
            </a:pPr>
            <a:r>
              <a:rPr lang="en-US" altLang="en-US">
                <a:solidFill>
                  <a:srgbClr val="0000CC"/>
                </a:solidFill>
                <a:latin typeface="Times New Roman" panose="02020603050405020304" pitchFamily="18" charset="0"/>
                <a:cs typeface="Times New Roman" panose="02020603050405020304" pitchFamily="18" charset="0"/>
              </a:rPr>
              <a:t>3. Quy trình xác nhận các loại giấy tờ của sinh viên, làm thẻ sinh viên.</a:t>
            </a:r>
          </a:p>
          <a:p>
            <a:pPr>
              <a:defRPr/>
            </a:pPr>
            <a:r>
              <a:rPr lang="en-US" altLang="en-US">
                <a:solidFill>
                  <a:srgbClr val="0000CC"/>
                </a:solidFill>
                <a:latin typeface="Times New Roman" panose="02020603050405020304" pitchFamily="18" charset="0"/>
                <a:cs typeface="Times New Roman" panose="02020603050405020304" pitchFamily="18" charset="0"/>
              </a:rPr>
              <a:t>4. Quy định về đánh giá kết quả rèn luyện của sinh viên.</a:t>
            </a:r>
          </a:p>
          <a:p>
            <a:pPr>
              <a:defRPr/>
            </a:pPr>
            <a:r>
              <a:rPr lang="en-US" altLang="en-US">
                <a:solidFill>
                  <a:srgbClr val="0000CC"/>
                </a:solidFill>
                <a:latin typeface="Times New Roman" panose="02020603050405020304" pitchFamily="18" charset="0"/>
                <a:cs typeface="Times New Roman" panose="02020603050405020304" pitchFamily="18" charset="0"/>
              </a:rPr>
              <a:t>5. Quy định về xét, cấp học bổng khuyến khích học tập.</a:t>
            </a:r>
          </a:p>
          <a:p>
            <a:pPr>
              <a:defRPr/>
            </a:pPr>
            <a:r>
              <a:rPr lang="en-US" altLang="en-US">
                <a:solidFill>
                  <a:srgbClr val="0000CC"/>
                </a:solidFill>
                <a:latin typeface="Times New Roman" panose="02020603050405020304" pitchFamily="18" charset="0"/>
                <a:cs typeface="Times New Roman" panose="02020603050405020304" pitchFamily="18" charset="0"/>
              </a:rPr>
              <a:t>6. Một số nội dung khác trong công tác sinh viên.</a:t>
            </a:r>
          </a:p>
          <a:p>
            <a:pPr>
              <a:defRPr/>
            </a:pPr>
            <a:r>
              <a:rPr lang="en-US" altLang="en-US">
                <a:solidFill>
                  <a:srgbClr val="0000CC"/>
                </a:solidFill>
                <a:latin typeface="Times New Roman" panose="02020603050405020304" pitchFamily="18" charset="0"/>
                <a:cs typeface="Times New Roman" panose="02020603050405020304" pitchFamily="18" charset="0"/>
              </a:rPr>
              <a:t>7. Giải đáp thắc mắc, hướng dẫn ôn tập.</a:t>
            </a:r>
          </a:p>
          <a:p>
            <a:pPr marL="0" indent="0" algn="ctr">
              <a:buFont typeface="Wingdings" panose="05000000000000000000" pitchFamily="2" charset="2"/>
              <a:buNone/>
              <a:defRPr/>
            </a:pPr>
            <a:r>
              <a:rPr lang="en-US" altLang="en-US" sz="2400" i="1">
                <a:solidFill>
                  <a:srgbClr val="FF0000"/>
                </a:solidFill>
                <a:latin typeface="Times New Roman" panose="02020603050405020304" pitchFamily="18" charset="0"/>
                <a:cs typeface="Times New Roman" panose="02020603050405020304" pitchFamily="18" charset="0"/>
              </a:rPr>
              <a:t>(Chi tiết xem Sổ tay sinh viên năm học 2024-2025)</a:t>
            </a:r>
          </a:p>
          <a:p>
            <a:pPr>
              <a:defRPr/>
            </a:pPr>
            <a:endParaRPr lang="en-US" altLang="en-US" sz="2000">
              <a:solidFill>
                <a:srgbClr val="0000CC"/>
              </a:solidFill>
            </a:endParaRPr>
          </a:p>
        </p:txBody>
      </p:sp>
      <p:pic>
        <p:nvPicPr>
          <p:cNvPr id="32772" name="Picture 4"/>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sld>
</file>

<file path=ppt/slides/slide4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4754" name="Content Placeholder 1">
            <a:extLst>
              <a:ext uri="{FF2B5EF4-FFF2-40B4-BE49-F238E27FC236}">
                <a16:creationId xmlns:a16="http://schemas.microsoft.com/office/drawing/2014/main" id="{47BFFE3B-A7C2-4949-BDEF-00B287AC0482}"/>
              </a:ext>
            </a:extLst>
          </p:cNvPr>
          <p:cNvSpPr>
            <a:spLocks noGrp="1"/>
          </p:cNvSpPr>
          <p:nvPr>
            <p:ph idx="4294967295"/>
          </p:nvPr>
        </p:nvSpPr>
        <p:spPr>
          <a:xfrm>
            <a:off x="476250" y="1387475"/>
            <a:ext cx="8191500" cy="5165725"/>
          </a:xfrm>
        </p:spPr>
        <p:txBody>
          <a:bodyPr/>
          <a:lstStyle/>
          <a:p>
            <a:pPr marL="0" indent="0" algn="ctr">
              <a:buFont typeface="Wingdings" panose="05000000000000000000" pitchFamily="2" charset="2"/>
              <a:buNone/>
              <a:defRPr/>
            </a:pPr>
            <a:r>
              <a:rPr lang="vi-VN" altLang="en-US" sz="2400" b="1">
                <a:solidFill>
                  <a:srgbClr val="C00000"/>
                </a:solidFill>
                <a:latin typeface="Times New Roman" panose="02020603050405020304" pitchFamily="18" charset="0"/>
                <a:cs typeface="Times New Roman" panose="02020603050405020304" pitchFamily="18" charset="0"/>
              </a:rPr>
              <a:t>TIÊU CHUẨN XÉT, CẤP HỌC BỔNG KKHT</a:t>
            </a:r>
          </a:p>
          <a:p>
            <a:pPr algn="just">
              <a:lnSpc>
                <a:spcPct val="114000"/>
              </a:lnSpc>
              <a:buFont typeface="Wingdings" panose="05000000000000000000" pitchFamily="2" charset="2"/>
              <a:buChar char="Ø"/>
              <a:defRPr/>
            </a:pPr>
            <a:r>
              <a:rPr lang="en-US" altLang="en-US">
                <a:solidFill>
                  <a:srgbClr val="0000CC"/>
                </a:solidFill>
                <a:latin typeface="Times New Roman" panose="02020603050405020304" pitchFamily="18" charset="0"/>
                <a:cs typeface="Times New Roman" panose="02020603050405020304" pitchFamily="18" charset="0"/>
              </a:rPr>
              <a:t> </a:t>
            </a:r>
            <a:r>
              <a:rPr lang="vi-VN" altLang="en-US" sz="2300">
                <a:solidFill>
                  <a:srgbClr val="0000CC"/>
                </a:solidFill>
                <a:latin typeface="Times New Roman" panose="02020603050405020304" pitchFamily="18" charset="0"/>
                <a:cs typeface="Times New Roman" panose="02020603050405020304" pitchFamily="18" charset="0"/>
              </a:rPr>
              <a:t>Sinh viên có kết quả học tập và rèn luyện từ loại khá trở lên, không bị kỷ luật từ mức khiển trách trở lên trong học kỳ xét học bổng thì được xét, cấp học bổng KKHT trong  phạm vi quỹ học bổng KKHT của trường.</a:t>
            </a:r>
          </a:p>
          <a:p>
            <a:pPr algn="just">
              <a:lnSpc>
                <a:spcPct val="114000"/>
              </a:lnSpc>
              <a:buFont typeface="Wingdings" panose="05000000000000000000" pitchFamily="2" charset="2"/>
              <a:buChar char="Ø"/>
              <a:defRPr/>
            </a:pPr>
            <a:r>
              <a:rPr lang="en-US" altLang="en-US" sz="2300">
                <a:solidFill>
                  <a:srgbClr val="0000CC"/>
                </a:solidFill>
                <a:latin typeface="Times New Roman" panose="02020603050405020304" pitchFamily="18" charset="0"/>
                <a:cs typeface="Times New Roman" panose="02020603050405020304" pitchFamily="18" charset="0"/>
              </a:rPr>
              <a:t> </a:t>
            </a:r>
            <a:r>
              <a:rPr lang="vi-VN" altLang="en-US" sz="2300">
                <a:solidFill>
                  <a:srgbClr val="0000CC"/>
                </a:solidFill>
                <a:latin typeface="Times New Roman" panose="02020603050405020304" pitchFamily="18" charset="0"/>
                <a:cs typeface="Times New Roman" panose="02020603050405020304" pitchFamily="18" charset="0"/>
              </a:rPr>
              <a:t>Sinh viên dự xét học bổng KKHT thì trong học kỳ xét phải học đủ số tín chỉ tối thiểu theo Quy định về đào tạo theo hệ thống tín chỉ ở Trường ĐHSP Hà Nội 2.</a:t>
            </a:r>
            <a:endParaRPr lang="en-US" altLang="en-US" sz="2300">
              <a:solidFill>
                <a:srgbClr val="0000CC"/>
              </a:solidFill>
              <a:latin typeface="Times New Roman" panose="02020603050405020304" pitchFamily="18" charset="0"/>
              <a:cs typeface="Times New Roman" panose="02020603050405020304" pitchFamily="18" charset="0"/>
            </a:endParaRPr>
          </a:p>
          <a:p>
            <a:pPr algn="just">
              <a:lnSpc>
                <a:spcPct val="114000"/>
              </a:lnSpc>
              <a:buFont typeface="Wingdings" panose="05000000000000000000" pitchFamily="2" charset="2"/>
              <a:buChar char="Ø"/>
              <a:defRPr/>
            </a:pPr>
            <a:r>
              <a:rPr lang="en-US" sz="2300">
                <a:solidFill>
                  <a:srgbClr val="0000CC"/>
                </a:solidFill>
                <a:latin typeface="Times New Roman" panose="02020603050405020304" pitchFamily="18" charset="0"/>
                <a:cs typeface="Times New Roman" panose="02020603050405020304" pitchFamily="18" charset="0"/>
              </a:rPr>
              <a:t> </a:t>
            </a:r>
            <a:r>
              <a:rPr lang="pt-BR" sz="2300">
                <a:solidFill>
                  <a:srgbClr val="0000CC"/>
                </a:solidFill>
                <a:latin typeface="Times New Roman" panose="02020603050405020304" pitchFamily="18" charset="0"/>
                <a:cs typeface="Times New Roman" panose="02020603050405020304" pitchFamily="18" charset="0"/>
              </a:rPr>
              <a:t>Đối với học kỳ 2 của sinh viên năm thứ 4, căn cứ vào kết quả học tập và rèn luyện của học kỳ 1 để cấp học bổng KKHT. Nếu trong học kỳ 2, sinh viên không bị xử lý kỷ luật từ khiển trách trở lên sẽ được cấp học bổng KKHT như học kỳ 1.</a:t>
            </a:r>
            <a:endParaRPr lang="en-US" altLang="en-US" sz="2300">
              <a:solidFill>
                <a:srgbClr val="0000CC"/>
              </a:solidFill>
              <a:latin typeface="Times New Roman" panose="02020603050405020304" pitchFamily="18" charset="0"/>
              <a:cs typeface="Times New Roman" panose="02020603050405020304" pitchFamily="18" charset="0"/>
            </a:endParaRPr>
          </a:p>
        </p:txBody>
      </p:sp>
      <p:pic>
        <p:nvPicPr>
          <p:cNvPr id="74755"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sld>
</file>

<file path=ppt/slides/slide4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5778" name="Content Placeholder 1">
            <a:extLst>
              <a:ext uri="{FF2B5EF4-FFF2-40B4-BE49-F238E27FC236}">
                <a16:creationId xmlns:a16="http://schemas.microsoft.com/office/drawing/2014/main" id="{162D90CD-F58F-4833-9AAE-D1C151401CAF}"/>
              </a:ext>
            </a:extLst>
          </p:cNvPr>
          <p:cNvSpPr>
            <a:spLocks noGrp="1"/>
          </p:cNvSpPr>
          <p:nvPr>
            <p:ph idx="4294967295"/>
          </p:nvPr>
        </p:nvSpPr>
        <p:spPr>
          <a:xfrm>
            <a:off x="381000" y="1295400"/>
            <a:ext cx="8591550" cy="5181600"/>
          </a:xfrm>
        </p:spPr>
        <p:txBody>
          <a:bodyPr/>
          <a:lstStyle/>
          <a:p>
            <a:pPr marL="0" indent="0" algn="ctr">
              <a:buFont typeface="Wingdings" panose="05000000000000000000" pitchFamily="2" charset="2"/>
              <a:buNone/>
              <a:defRPr/>
            </a:pPr>
            <a:r>
              <a:rPr lang="vi-VN" altLang="en-US" sz="2400" b="1">
                <a:solidFill>
                  <a:srgbClr val="C00000"/>
                </a:solidFill>
                <a:latin typeface="Times New Roman" panose="02020603050405020304" pitchFamily="18" charset="0"/>
                <a:cs typeface="Times New Roman" panose="02020603050405020304" pitchFamily="18" charset="0"/>
              </a:rPr>
              <a:t>XẾP LOẠI </a:t>
            </a:r>
            <a:r>
              <a:rPr lang="en-US" altLang="en-US" sz="2400" b="1">
                <a:solidFill>
                  <a:srgbClr val="C00000"/>
                </a:solidFill>
                <a:latin typeface="Times New Roman" panose="02020603050405020304" pitchFamily="18" charset="0"/>
                <a:cs typeface="Times New Roman" panose="02020603050405020304" pitchFamily="18" charset="0"/>
              </a:rPr>
              <a:t>KẾT QUẢ HỌC TẬP ĐỂ XÉT HBKKHT</a:t>
            </a:r>
          </a:p>
          <a:p>
            <a:pPr algn="just">
              <a:lnSpc>
                <a:spcPct val="130000"/>
              </a:lnSpc>
              <a:buFont typeface="Wingdings" panose="05000000000000000000" pitchFamily="2" charset="2"/>
              <a:buChar char="§"/>
              <a:defRPr/>
            </a:pPr>
            <a:r>
              <a:rPr lang="vi-VN" altLang="en-US" sz="2400">
                <a:solidFill>
                  <a:srgbClr val="FF0000"/>
                </a:solidFill>
                <a:latin typeface="Times New Roman" panose="02020603050405020304" pitchFamily="18" charset="0"/>
                <a:cs typeface="Times New Roman" panose="02020603050405020304" pitchFamily="18" charset="0"/>
              </a:rPr>
              <a:t>Loại Xuất sắc: </a:t>
            </a:r>
            <a:r>
              <a:rPr lang="vi-VN" altLang="en-US" sz="2400">
                <a:solidFill>
                  <a:srgbClr val="0000CC"/>
                </a:solidFill>
                <a:latin typeface="Times New Roman" panose="02020603050405020304" pitchFamily="18" charset="0"/>
                <a:cs typeface="Times New Roman" panose="02020603050405020304" pitchFamily="18" charset="0"/>
              </a:rPr>
              <a:t>Điểm </a:t>
            </a:r>
            <a:r>
              <a:rPr lang="en-US" altLang="en-US" sz="2400">
                <a:solidFill>
                  <a:srgbClr val="0000CC"/>
                </a:solidFill>
                <a:latin typeface="Times New Roman" panose="02020603050405020304" pitchFamily="18" charset="0"/>
                <a:cs typeface="Times New Roman" panose="02020603050405020304" pitchFamily="18" charset="0"/>
              </a:rPr>
              <a:t>TBC học kỳ </a:t>
            </a:r>
            <a:r>
              <a:rPr lang="vi-VN" altLang="en-US" sz="2400">
                <a:solidFill>
                  <a:srgbClr val="0000CC"/>
                </a:solidFill>
                <a:latin typeface="Times New Roman" panose="02020603050405020304" pitchFamily="18" charset="0"/>
                <a:cs typeface="Times New Roman" panose="02020603050405020304" pitchFamily="18" charset="0"/>
              </a:rPr>
              <a:t>đạt từ 3</a:t>
            </a:r>
            <a:r>
              <a:rPr lang="en-US" altLang="en-US" sz="2400">
                <a:solidFill>
                  <a:srgbClr val="0000CC"/>
                </a:solidFill>
                <a:latin typeface="Times New Roman" panose="02020603050405020304" pitchFamily="18" charset="0"/>
                <a:cs typeface="Times New Roman" panose="02020603050405020304" pitchFamily="18" charset="0"/>
              </a:rPr>
              <a:t>.</a:t>
            </a:r>
            <a:r>
              <a:rPr lang="vi-VN" altLang="en-US" sz="2400">
                <a:solidFill>
                  <a:srgbClr val="0000CC"/>
                </a:solidFill>
                <a:latin typeface="Times New Roman" panose="02020603050405020304" pitchFamily="18" charset="0"/>
                <a:cs typeface="Times New Roman" panose="02020603050405020304" pitchFamily="18" charset="0"/>
              </a:rPr>
              <a:t>60 đến 4</a:t>
            </a:r>
            <a:r>
              <a:rPr lang="en-US" altLang="en-US" sz="2400">
                <a:solidFill>
                  <a:srgbClr val="0000CC"/>
                </a:solidFill>
                <a:latin typeface="Times New Roman" panose="02020603050405020304" pitchFamily="18" charset="0"/>
                <a:cs typeface="Times New Roman" panose="02020603050405020304" pitchFamily="18" charset="0"/>
              </a:rPr>
              <a:t>.</a:t>
            </a:r>
            <a:r>
              <a:rPr lang="vi-VN" altLang="en-US" sz="2400">
                <a:solidFill>
                  <a:srgbClr val="0000CC"/>
                </a:solidFill>
                <a:latin typeface="Times New Roman" panose="02020603050405020304" pitchFamily="18" charset="0"/>
                <a:cs typeface="Times New Roman" panose="02020603050405020304" pitchFamily="18" charset="0"/>
              </a:rPr>
              <a:t>00;</a:t>
            </a:r>
            <a:endParaRPr lang="en-US" altLang="en-US" sz="2400">
              <a:solidFill>
                <a:srgbClr val="0000CC"/>
              </a:solidFill>
              <a:latin typeface="Times New Roman" panose="02020603050405020304" pitchFamily="18" charset="0"/>
              <a:cs typeface="Times New Roman" panose="02020603050405020304" pitchFamily="18" charset="0"/>
            </a:endParaRPr>
          </a:p>
          <a:p>
            <a:pPr algn="just">
              <a:lnSpc>
                <a:spcPct val="130000"/>
              </a:lnSpc>
              <a:defRPr/>
            </a:pPr>
            <a:r>
              <a:rPr lang="vi-VN" altLang="en-US" sz="2400">
                <a:solidFill>
                  <a:srgbClr val="FF0000"/>
                </a:solidFill>
                <a:latin typeface="Times New Roman" panose="02020603050405020304" pitchFamily="18" charset="0"/>
                <a:cs typeface="Times New Roman" panose="02020603050405020304" pitchFamily="18" charset="0"/>
              </a:rPr>
              <a:t>Loại Giỏi: </a:t>
            </a:r>
            <a:r>
              <a:rPr lang="vi-VN" altLang="en-US" sz="2400">
                <a:solidFill>
                  <a:srgbClr val="0000CC"/>
                </a:solidFill>
                <a:latin typeface="Times New Roman" panose="02020603050405020304" pitchFamily="18" charset="0"/>
                <a:cs typeface="Times New Roman" panose="02020603050405020304" pitchFamily="18" charset="0"/>
              </a:rPr>
              <a:t>Điểm </a:t>
            </a:r>
            <a:r>
              <a:rPr lang="en-US" altLang="en-US" sz="2400">
                <a:solidFill>
                  <a:srgbClr val="0000CC"/>
                </a:solidFill>
                <a:latin typeface="Times New Roman" panose="02020603050405020304" pitchFamily="18" charset="0"/>
                <a:cs typeface="Times New Roman" panose="02020603050405020304" pitchFamily="18" charset="0"/>
              </a:rPr>
              <a:t>TBC học kỳ </a:t>
            </a:r>
            <a:r>
              <a:rPr lang="vi-VN" altLang="en-US" sz="2400">
                <a:solidFill>
                  <a:srgbClr val="0000CC"/>
                </a:solidFill>
                <a:latin typeface="Times New Roman" panose="02020603050405020304" pitchFamily="18" charset="0"/>
                <a:cs typeface="Times New Roman" panose="02020603050405020304" pitchFamily="18" charset="0"/>
              </a:rPr>
              <a:t>đạt từ 3</a:t>
            </a:r>
            <a:r>
              <a:rPr lang="en-US" altLang="en-US" sz="2400">
                <a:solidFill>
                  <a:srgbClr val="0000CC"/>
                </a:solidFill>
                <a:latin typeface="Times New Roman" panose="02020603050405020304" pitchFamily="18" charset="0"/>
                <a:cs typeface="Times New Roman" panose="02020603050405020304" pitchFamily="18" charset="0"/>
              </a:rPr>
              <a:t>.</a:t>
            </a:r>
            <a:r>
              <a:rPr lang="vi-VN" altLang="en-US" sz="2400">
                <a:solidFill>
                  <a:srgbClr val="0000CC"/>
                </a:solidFill>
                <a:latin typeface="Times New Roman" panose="02020603050405020304" pitchFamily="18" charset="0"/>
                <a:cs typeface="Times New Roman" panose="02020603050405020304" pitchFamily="18" charset="0"/>
              </a:rPr>
              <a:t>20 đến 3</a:t>
            </a:r>
            <a:r>
              <a:rPr lang="en-US" altLang="en-US" sz="2400">
                <a:solidFill>
                  <a:srgbClr val="0000CC"/>
                </a:solidFill>
                <a:latin typeface="Times New Roman" panose="02020603050405020304" pitchFamily="18" charset="0"/>
                <a:cs typeface="Times New Roman" panose="02020603050405020304" pitchFamily="18" charset="0"/>
              </a:rPr>
              <a:t>.</a:t>
            </a:r>
            <a:r>
              <a:rPr lang="vi-VN" altLang="en-US" sz="2400">
                <a:solidFill>
                  <a:srgbClr val="0000CC"/>
                </a:solidFill>
                <a:latin typeface="Times New Roman" panose="02020603050405020304" pitchFamily="18" charset="0"/>
                <a:cs typeface="Times New Roman" panose="02020603050405020304" pitchFamily="18" charset="0"/>
              </a:rPr>
              <a:t>59;</a:t>
            </a:r>
          </a:p>
          <a:p>
            <a:pPr algn="just">
              <a:lnSpc>
                <a:spcPct val="130000"/>
              </a:lnSpc>
              <a:defRPr/>
            </a:pPr>
            <a:r>
              <a:rPr lang="vi-VN" altLang="en-US" sz="2400">
                <a:solidFill>
                  <a:srgbClr val="FF0000"/>
                </a:solidFill>
                <a:latin typeface="Times New Roman" panose="02020603050405020304" pitchFamily="18" charset="0"/>
                <a:cs typeface="Times New Roman" panose="02020603050405020304" pitchFamily="18" charset="0"/>
              </a:rPr>
              <a:t>Loại Khá: </a:t>
            </a:r>
            <a:r>
              <a:rPr lang="vi-VN" altLang="en-US" sz="2400">
                <a:solidFill>
                  <a:srgbClr val="0000CC"/>
                </a:solidFill>
                <a:latin typeface="Times New Roman" panose="02020603050405020304" pitchFamily="18" charset="0"/>
                <a:cs typeface="Times New Roman" panose="02020603050405020304" pitchFamily="18" charset="0"/>
              </a:rPr>
              <a:t>Điểm </a:t>
            </a:r>
            <a:r>
              <a:rPr lang="en-US" altLang="en-US" sz="2400">
                <a:solidFill>
                  <a:srgbClr val="0000CC"/>
                </a:solidFill>
                <a:latin typeface="Times New Roman" panose="02020603050405020304" pitchFamily="18" charset="0"/>
                <a:cs typeface="Times New Roman" panose="02020603050405020304" pitchFamily="18" charset="0"/>
              </a:rPr>
              <a:t>TBC học kỳ </a:t>
            </a:r>
            <a:r>
              <a:rPr lang="vi-VN" altLang="en-US" sz="2400">
                <a:solidFill>
                  <a:srgbClr val="0000CC"/>
                </a:solidFill>
                <a:latin typeface="Times New Roman" panose="02020603050405020304" pitchFamily="18" charset="0"/>
                <a:cs typeface="Times New Roman" panose="02020603050405020304" pitchFamily="18" charset="0"/>
              </a:rPr>
              <a:t>đạt từ 2</a:t>
            </a:r>
            <a:r>
              <a:rPr lang="en-US" altLang="en-US" sz="2400">
                <a:solidFill>
                  <a:srgbClr val="0000CC"/>
                </a:solidFill>
                <a:latin typeface="Times New Roman" panose="02020603050405020304" pitchFamily="18" charset="0"/>
                <a:cs typeface="Times New Roman" panose="02020603050405020304" pitchFamily="18" charset="0"/>
              </a:rPr>
              <a:t>.</a:t>
            </a:r>
            <a:r>
              <a:rPr lang="vi-VN" altLang="en-US" sz="2400">
                <a:solidFill>
                  <a:srgbClr val="0000CC"/>
                </a:solidFill>
                <a:latin typeface="Times New Roman" panose="02020603050405020304" pitchFamily="18" charset="0"/>
                <a:cs typeface="Times New Roman" panose="02020603050405020304" pitchFamily="18" charset="0"/>
              </a:rPr>
              <a:t>50 đến 3</a:t>
            </a:r>
            <a:r>
              <a:rPr lang="en-US" altLang="en-US" sz="2400">
                <a:solidFill>
                  <a:srgbClr val="0000CC"/>
                </a:solidFill>
                <a:latin typeface="Times New Roman" panose="02020603050405020304" pitchFamily="18" charset="0"/>
                <a:cs typeface="Times New Roman" panose="02020603050405020304" pitchFamily="18" charset="0"/>
              </a:rPr>
              <a:t>.</a:t>
            </a:r>
            <a:r>
              <a:rPr lang="vi-VN" altLang="en-US" sz="2400">
                <a:solidFill>
                  <a:srgbClr val="0000CC"/>
                </a:solidFill>
                <a:latin typeface="Times New Roman" panose="02020603050405020304" pitchFamily="18" charset="0"/>
                <a:cs typeface="Times New Roman" panose="02020603050405020304" pitchFamily="18" charset="0"/>
              </a:rPr>
              <a:t>19.</a:t>
            </a:r>
          </a:p>
          <a:p>
            <a:pPr algn="just">
              <a:lnSpc>
                <a:spcPct val="130000"/>
              </a:lnSpc>
              <a:buFont typeface="Wingdings" panose="05000000000000000000" pitchFamily="2" charset="2"/>
              <a:buChar char="Ø"/>
              <a:defRPr/>
            </a:pPr>
            <a:r>
              <a:rPr lang="vi-VN" altLang="en-US" sz="2400">
                <a:solidFill>
                  <a:srgbClr val="0000CC"/>
                </a:solidFill>
                <a:latin typeface="Times New Roman" panose="02020603050405020304" pitchFamily="18" charset="0"/>
                <a:cs typeface="Times New Roman" panose="02020603050405020304" pitchFamily="18" charset="0"/>
              </a:rPr>
              <a:t>Điểm </a:t>
            </a:r>
            <a:r>
              <a:rPr lang="en-US" altLang="en-US" sz="2400">
                <a:solidFill>
                  <a:srgbClr val="0000CC"/>
                </a:solidFill>
                <a:latin typeface="Times New Roman" panose="02020603050405020304" pitchFamily="18" charset="0"/>
                <a:cs typeface="Times New Roman" panose="02020603050405020304" pitchFamily="18" charset="0"/>
              </a:rPr>
              <a:t>TBC </a:t>
            </a:r>
            <a:r>
              <a:rPr lang="vi-VN" altLang="en-US" sz="2400">
                <a:solidFill>
                  <a:srgbClr val="0000CC"/>
                </a:solidFill>
                <a:latin typeface="Times New Roman" panose="02020603050405020304" pitchFamily="18" charset="0"/>
                <a:cs typeface="Times New Roman" panose="02020603050405020304" pitchFamily="18" charset="0"/>
              </a:rPr>
              <a:t>của học kỳ xét học bổng chỉ tính kết quả thi học phần ở lần thi thứ nhất, trong đó không có học phần nào điểm dưới </a:t>
            </a:r>
            <a:r>
              <a:rPr lang="en-US" altLang="en-US" sz="2400">
                <a:solidFill>
                  <a:srgbClr val="0000CC"/>
                </a:solidFill>
                <a:latin typeface="Times New Roman" panose="02020603050405020304" pitchFamily="18" charset="0"/>
                <a:cs typeface="Times New Roman" panose="02020603050405020304" pitchFamily="18" charset="0"/>
              </a:rPr>
              <a:t>C</a:t>
            </a:r>
            <a:r>
              <a:rPr lang="vi-VN" altLang="en-US" sz="2400">
                <a:solidFill>
                  <a:srgbClr val="0000CC"/>
                </a:solidFill>
                <a:latin typeface="Times New Roman" panose="02020603050405020304" pitchFamily="18" charset="0"/>
                <a:cs typeface="Times New Roman" panose="02020603050405020304" pitchFamily="18" charset="0"/>
              </a:rPr>
              <a:t>.</a:t>
            </a:r>
          </a:p>
          <a:p>
            <a:pPr algn="just">
              <a:lnSpc>
                <a:spcPct val="130000"/>
              </a:lnSpc>
              <a:buFont typeface="Wingdings" panose="05000000000000000000" pitchFamily="2" charset="2"/>
              <a:buChar char="Ø"/>
              <a:defRPr/>
            </a:pPr>
            <a:r>
              <a:rPr lang="vi-VN" altLang="en-US" sz="2400">
                <a:solidFill>
                  <a:srgbClr val="0000CC"/>
                </a:solidFill>
                <a:latin typeface="Times New Roman" panose="02020603050405020304" pitchFamily="18" charset="0"/>
                <a:cs typeface="Times New Roman" panose="02020603050405020304" pitchFamily="18" charset="0"/>
              </a:rPr>
              <a:t>Kết quả các học phần Giáo dục thể chất, Giáo dục quốc phòng, Giáo dục Công dân đầu năm, đầu khóa và những học phần lấy chứng chỉ không tính vào điểm </a:t>
            </a:r>
            <a:r>
              <a:rPr lang="en-US" altLang="en-US" sz="2400">
                <a:solidFill>
                  <a:srgbClr val="0000CC"/>
                </a:solidFill>
                <a:latin typeface="Times New Roman" panose="02020603050405020304" pitchFamily="18" charset="0"/>
                <a:cs typeface="Times New Roman" panose="02020603050405020304" pitchFamily="18" charset="0"/>
              </a:rPr>
              <a:t>TBC </a:t>
            </a:r>
            <a:r>
              <a:rPr lang="vi-VN" altLang="en-US" sz="2400">
                <a:solidFill>
                  <a:srgbClr val="0000CC"/>
                </a:solidFill>
                <a:latin typeface="Times New Roman" panose="02020603050405020304" pitchFamily="18" charset="0"/>
                <a:cs typeface="Times New Roman" panose="02020603050405020304" pitchFamily="18" charset="0"/>
              </a:rPr>
              <a:t>của học kỳ.</a:t>
            </a:r>
            <a:endParaRPr lang="en-US" altLang="en-US" sz="2400">
              <a:solidFill>
                <a:srgbClr val="0000CC"/>
              </a:solidFill>
              <a:latin typeface="Times New Roman" panose="02020603050405020304" pitchFamily="18" charset="0"/>
              <a:cs typeface="Times New Roman" panose="02020603050405020304" pitchFamily="18" charset="0"/>
            </a:endParaRPr>
          </a:p>
        </p:txBody>
      </p:sp>
      <p:pic>
        <p:nvPicPr>
          <p:cNvPr id="75779"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96000">
    <p:pull/>
  </p:transition>
  <p:timing/>
</p:sld>
</file>

<file path=ppt/slides/slide4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6802" name="Content Placeholder 1"/>
          <p:cNvSpPr>
            <a:spLocks noGrp="1"/>
          </p:cNvSpPr>
          <p:nvPr>
            <p:ph idx="4294967295"/>
          </p:nvPr>
        </p:nvSpPr>
        <p:spPr>
          <a:xfrm>
            <a:off x="533400" y="1333500"/>
            <a:ext cx="8191500" cy="419100"/>
          </a:xfrm>
        </p:spPr>
        <p:txBody>
          <a:bodyPr/>
          <a:lstStyle/>
          <a:p>
            <a:pPr marL="0" indent="0" algn="ctr">
              <a:buFont typeface="Wingdings" panose="05000000000000000000" pitchFamily="2" charset="2"/>
              <a:buNone/>
            </a:pPr>
            <a:r>
              <a:rPr lang="en-US" altLang="en-US" sz="2400" b="1" smtClean="0">
                <a:solidFill>
                  <a:srgbClr val="C00000"/>
                </a:solidFill>
                <a:latin typeface="Times New Roman" panose="02020603050405020304" pitchFamily="18" charset="0"/>
                <a:cs typeface="Times New Roman" panose="02020603050405020304" pitchFamily="18" charset="0"/>
              </a:rPr>
              <a:t>PHÂN LOẠI VÀ CÁCH TÍNH </a:t>
            </a:r>
            <a:r>
              <a:rPr lang="vi-VN" altLang="en-US" sz="2400" b="1" smtClean="0">
                <a:solidFill>
                  <a:srgbClr val="C00000"/>
                </a:solidFill>
                <a:latin typeface="Times New Roman" panose="02020603050405020304" pitchFamily="18" charset="0"/>
                <a:cs typeface="Times New Roman" panose="02020603050405020304" pitchFamily="18" charset="0"/>
              </a:rPr>
              <a:t>HỌC BỔNG KKHT</a:t>
            </a:r>
            <a:endParaRPr lang="en-US" altLang="en-US" sz="2400" b="1" smtClean="0">
              <a:solidFill>
                <a:srgbClr val="C00000"/>
              </a:solidFill>
              <a:latin typeface="Times New Roman" pitchFamily="18" charset="0"/>
              <a:cs typeface="Times New Roman" panose="02020603050405020304" pitchFamily="18" charset="0"/>
            </a:endParaRPr>
          </a:p>
        </p:txBody>
      </p:sp>
      <p:pic>
        <p:nvPicPr>
          <p:cNvPr id="76803"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Table 5">
            <a:extLst>
              <a:ext uri="{FF2B5EF4-FFF2-40B4-BE49-F238E27FC236}">
                <a16:creationId xmlns:a16="http://schemas.microsoft.com/office/drawing/2014/main" id="{4ECE2D12-4C4E-462F-B7D2-914B7E4E2759}"/>
              </a:ext>
            </a:extLst>
          </p:cNvPr>
          <p:cNvGraphicFramePr>
            <a:graphicFrameLocks noGrp="1"/>
          </p:cNvGraphicFramePr>
          <p:nvPr/>
        </p:nvGraphicFramePr>
        <p:xfrm>
          <a:off x="762000" y="1866900"/>
          <a:ext cx="7772400" cy="3859213"/>
        </p:xfrm>
        <a:graphic>
          <a:graphicData uri="http://schemas.openxmlformats.org/drawingml/2006/table">
            <a:tbl>
              <a:tblPr firstRow="1" firstCol="1" bandRow="1">
                <a:tableStyleId>{5C22544A-7EE6-4342-B048-85BDC9FD1C3A}</a:tableStyleId>
              </a:tblPr>
              <a:tblGrid>
                <a:gridCol w="2590800">
                  <a:extLst>
                    <a:ext uri="{9D8B030D-6E8A-4147-A177-3AD203B41FA5}">
                      <a16:colId xmlns:a16="http://schemas.microsoft.com/office/drawing/2014/main" val="3253463830"/>
                    </a:ext>
                  </a:extLst>
                </a:gridCol>
                <a:gridCol w="2590800">
                  <a:extLst>
                    <a:ext uri="{9D8B030D-6E8A-4147-A177-3AD203B41FA5}">
                      <a16:colId xmlns:a16="http://schemas.microsoft.com/office/drawing/2014/main" val="2017664726"/>
                    </a:ext>
                  </a:extLst>
                </a:gridCol>
                <a:gridCol w="2590800">
                  <a:extLst>
                    <a:ext uri="{9D8B030D-6E8A-4147-A177-3AD203B41FA5}">
                      <a16:colId xmlns:a16="http://schemas.microsoft.com/office/drawing/2014/main" val="3402733776"/>
                    </a:ext>
                  </a:extLst>
                </a:gridCol>
              </a:tblGrid>
              <a:tr h="376453">
                <a:tc>
                  <a:txBody>
                    <a:bodyPr vert="horz" wrap="square"/>
                    <a:lstStyle/>
                    <a:p>
                      <a:pPr algn="ctr">
                        <a:lnSpc>
                          <a:spcPct val="130000"/>
                        </a:lnSpc>
                        <a:spcBef>
                          <a:spcPts val="300"/>
                        </a:spcBef>
                        <a:spcAft>
                          <a:spcPts val="300"/>
                        </a:spcAft>
                      </a:pPr>
                      <a:r>
                        <a:rPr lang="en-US" sz="1900" err="1">
                          <a:effectLst/>
                          <a:latin typeface="Times New Roman" panose="02020603050405020304" pitchFamily="18" charset="0"/>
                          <a:cs typeface="Times New Roman" panose="02020603050405020304" pitchFamily="18" charset="0"/>
                        </a:rPr>
                        <a:t>Loại học bổng</a:t>
                      </a:r>
                      <a:endParaRPr lang="en-US" sz="1900">
                        <a:effectLst/>
                        <a:latin typeface="Times New Roman" panose="02020603050405020304" pitchFamily="18" charset="0"/>
                        <a:cs typeface="Times New Roman" panose="02020603050405020304" pitchFamily="18" charset="0"/>
                      </a:endParaRPr>
                    </a:p>
                  </a:txBody>
                  <a:tcPr marL="68580" marR="68580" marT="0" marB="0"/>
                </a:tc>
                <a:tc>
                  <a:txBody>
                    <a:bodyPr vert="horz" wrap="square"/>
                    <a:lstStyle/>
                    <a:p>
                      <a:pPr algn="ctr">
                        <a:lnSpc>
                          <a:spcPct val="130000"/>
                        </a:lnSpc>
                        <a:spcBef>
                          <a:spcPts val="300"/>
                        </a:spcBef>
                        <a:spcAft>
                          <a:spcPts val="300"/>
                        </a:spcAft>
                      </a:pPr>
                      <a:r>
                        <a:rPr lang="en-US" sz="1900" err="1">
                          <a:effectLst/>
                          <a:latin typeface="Times New Roman" panose="02020603050405020304" pitchFamily="18" charset="0"/>
                          <a:cs typeface="Times New Roman" panose="02020603050405020304" pitchFamily="18" charset="0"/>
                        </a:rPr>
                        <a:t>Điểm TBC học tập</a:t>
                      </a:r>
                      <a:endParaRPr lang="en-US" sz="1900">
                        <a:effectLst/>
                        <a:latin typeface="Times New Roman" pitchFamily="18" charset="0"/>
                        <a:cs typeface="Times New Roman" panose="02020603050405020304" pitchFamily="18" charset="0"/>
                      </a:endParaRPr>
                    </a:p>
                  </a:txBody>
                  <a:tcPr marL="68580" marR="68580" marT="0" marB="0"/>
                </a:tc>
                <a:tc>
                  <a:txBody>
                    <a:bodyPr vert="horz" wrap="square"/>
                    <a:lstStyle/>
                    <a:p>
                      <a:pPr algn="ctr">
                        <a:lnSpc>
                          <a:spcPct val="130000"/>
                        </a:lnSpc>
                        <a:spcBef>
                          <a:spcPts val="300"/>
                        </a:spcBef>
                        <a:spcAft>
                          <a:spcPts val="300"/>
                        </a:spcAft>
                      </a:pPr>
                      <a:r>
                        <a:rPr lang="en-US" sz="1900">
                          <a:effectLst/>
                          <a:latin typeface="Times New Roman" panose="02020603050405020304" pitchFamily="18" charset="0"/>
                          <a:cs typeface="Times New Roman" panose="02020603050405020304" pitchFamily="18" charset="0"/>
                        </a:rPr>
                        <a:t>Điểm rèn luyện</a:t>
                      </a:r>
                    </a:p>
                  </a:txBody>
                  <a:tcPr marL="68580" marR="68580" marT="0" marB="0"/>
                </a:tc>
                <a:extLst>
                  <a:ext uri="{0D108BD9-81ED-4DB2-BD59-A6C34878D82A}">
                    <a16:rowId xmlns:a16="http://schemas.microsoft.com/office/drawing/2014/main" val="2790189055"/>
                  </a:ext>
                </a:extLst>
              </a:tr>
              <a:tr h="471136">
                <a:tc>
                  <a:txBody>
                    <a:bodyPr vert="horz" wrap="square"/>
                    <a:lstStyle/>
                    <a:p>
                      <a:pPr algn="ctr">
                        <a:lnSpc>
                          <a:spcPct val="130000"/>
                        </a:lnSpc>
                      </a:pPr>
                      <a:r>
                        <a:rPr lang="en-US" sz="1900" err="1">
                          <a:solidFill>
                            <a:srgbClr val="0000CC"/>
                          </a:solidFill>
                          <a:effectLst/>
                          <a:latin typeface="Times New Roman" panose="02020603050405020304" pitchFamily="18" charset="0"/>
                          <a:cs typeface="Times New Roman" panose="02020603050405020304" pitchFamily="18" charset="0"/>
                        </a:rPr>
                        <a:t>Xuất sắc</a:t>
                      </a:r>
                      <a:endParaRPr lang="en-US" sz="1900">
                        <a:solidFill>
                          <a:srgbClr val="0000CC"/>
                        </a:solidFill>
                        <a:effectLst/>
                        <a:latin typeface="Times New Roman" panose="02020603050405020304" pitchFamily="18" charset="0"/>
                        <a:cs typeface="Times New Roman" panose="02020603050405020304" pitchFamily="18" charset="0"/>
                      </a:endParaRPr>
                    </a:p>
                  </a:txBody>
                  <a:tcPr marL="68580" marR="68580" marT="0" marB="0" anchor="ctr">
                    <a:solidFill>
                      <a:srgbClr val="FFFF00"/>
                    </a:solidFill>
                  </a:tcPr>
                </a:tc>
                <a:tc>
                  <a:txBody>
                    <a:bodyPr vert="horz" wrap="square"/>
                    <a:lstStyle/>
                    <a:p>
                      <a:pPr algn="ctr">
                        <a:lnSpc>
                          <a:spcPct val="130000"/>
                        </a:lnSpc>
                      </a:pPr>
                      <a:r>
                        <a:rPr lang="en-US" sz="1900" err="1">
                          <a:solidFill>
                            <a:srgbClr val="0000CC"/>
                          </a:solidFill>
                          <a:effectLst/>
                          <a:latin typeface="Times New Roman" panose="02020603050405020304" pitchFamily="18" charset="0"/>
                          <a:cs typeface="Times New Roman" panose="02020603050405020304" pitchFamily="18" charset="0"/>
                        </a:rPr>
                        <a:t>Xuất sắc (3.60-4.00)</a:t>
                      </a:r>
                    </a:p>
                  </a:txBody>
                  <a:tcPr marL="68580" marR="68580" marT="0" marB="0" anchor="ctr">
                    <a:solidFill>
                      <a:srgbClr val="FFFF00"/>
                    </a:solidFill>
                  </a:tcPr>
                </a:tc>
                <a:tc>
                  <a:txBody>
                    <a:bodyPr vert="horz" wrap="square"/>
                    <a:lstStyle/>
                    <a:p>
                      <a:pPr algn="ctr">
                        <a:lnSpc>
                          <a:spcPct val="130000"/>
                        </a:lnSpc>
                      </a:pPr>
                      <a:r>
                        <a:rPr lang="en-US" sz="1900" err="1">
                          <a:solidFill>
                            <a:srgbClr val="0000CC"/>
                          </a:solidFill>
                          <a:effectLst/>
                          <a:latin typeface="Times New Roman" panose="02020603050405020304" pitchFamily="18" charset="0"/>
                          <a:cs typeface="Times New Roman" panose="02020603050405020304" pitchFamily="18" charset="0"/>
                        </a:rPr>
                        <a:t>Xuất sắc (90-100)</a:t>
                      </a:r>
                    </a:p>
                  </a:txBody>
                  <a:tcPr marL="68580" marR="68580" marT="0" marB="0" anchor="ctr">
                    <a:solidFill>
                      <a:srgbClr val="FFFF00"/>
                    </a:solidFill>
                  </a:tcPr>
                </a:tc>
                <a:extLst>
                  <a:ext uri="{0D108BD9-81ED-4DB2-BD59-A6C34878D82A}">
                    <a16:rowId xmlns:a16="http://schemas.microsoft.com/office/drawing/2014/main" val="1780536845"/>
                  </a:ext>
                </a:extLst>
              </a:tr>
              <a:tr h="376453">
                <a:tc rowSpan="3">
                  <a:txBody>
                    <a:bodyPr vert="horz" wrap="square"/>
                    <a:lstStyle/>
                    <a:p>
                      <a:pPr algn="ctr">
                        <a:lnSpc>
                          <a:spcPct val="130000"/>
                        </a:lnSpc>
                      </a:pPr>
                      <a:r>
                        <a:rPr lang="en-US" sz="1900" err="1">
                          <a:solidFill>
                            <a:srgbClr val="0000CC"/>
                          </a:solidFill>
                          <a:effectLst/>
                          <a:latin typeface="Times New Roman" panose="02020603050405020304" pitchFamily="18" charset="0"/>
                          <a:cs typeface="Times New Roman" panose="02020603050405020304" pitchFamily="18" charset="0"/>
                        </a:rPr>
                        <a:t>Giỏi</a:t>
                      </a:r>
                      <a:endParaRPr lang="en-US" sz="1900">
                        <a:solidFill>
                          <a:srgbClr val="0000CC"/>
                        </a:solidFill>
                        <a:effectLst/>
                        <a:latin typeface="Times New Roman" pitchFamily="18" charset="0"/>
                        <a:cs typeface="Times New Roman" panose="02020603050405020304" pitchFamily="18" charset="0"/>
                      </a:endParaRPr>
                    </a:p>
                  </a:txBody>
                  <a:tcPr marL="68580" marR="68580" marT="0" marB="0" anchor="ctr">
                    <a:solidFill>
                      <a:schemeClr val="accent6">
                        <a:lumMod val="20000"/>
                        <a:lumOff val="80000"/>
                      </a:schemeClr>
                    </a:solidFill>
                  </a:tcPr>
                </a:tc>
                <a:tc>
                  <a:txBody>
                    <a:bodyPr vert="horz" wrap="square"/>
                    <a:lstStyle/>
                    <a:p>
                      <a:pPr algn="ctr">
                        <a:lnSpc>
                          <a:spcPct val="130000"/>
                        </a:lnSpc>
                      </a:pPr>
                      <a:r>
                        <a:rPr lang="en-US" sz="1900" err="1">
                          <a:solidFill>
                            <a:srgbClr val="0000CC"/>
                          </a:solidFill>
                          <a:effectLst/>
                          <a:latin typeface="Times New Roman" panose="02020603050405020304" pitchFamily="18" charset="0"/>
                          <a:cs typeface="Times New Roman" panose="02020603050405020304" pitchFamily="18" charset="0"/>
                        </a:rPr>
                        <a:t>Xuất sắc (3.60-4.00)</a:t>
                      </a:r>
                    </a:p>
                  </a:txBody>
                  <a:tcPr marL="68580" marR="68580" marT="0" marB="0" anchor="ctr">
                    <a:solidFill>
                      <a:schemeClr val="accent6">
                        <a:lumMod val="20000"/>
                        <a:lumOff val="80000"/>
                      </a:schemeClr>
                    </a:solidFill>
                  </a:tcPr>
                </a:tc>
                <a:tc>
                  <a:txBody>
                    <a:bodyPr vert="horz" wrap="square"/>
                    <a:lstStyle/>
                    <a:p>
                      <a:pPr algn="ctr">
                        <a:lnSpc>
                          <a:spcPct val="130000"/>
                        </a:lnSpc>
                      </a:pPr>
                      <a:r>
                        <a:rPr lang="en-US" sz="1900" err="1">
                          <a:solidFill>
                            <a:srgbClr val="0000CC"/>
                          </a:solidFill>
                          <a:effectLst/>
                          <a:latin typeface="Times New Roman" panose="02020603050405020304" pitchFamily="18" charset="0"/>
                          <a:cs typeface="Times New Roman" panose="02020603050405020304" pitchFamily="18" charset="0"/>
                        </a:rPr>
                        <a:t>Tốt (80-89)</a:t>
                      </a:r>
                    </a:p>
                  </a:txBody>
                  <a:tcPr marL="68580" marR="68580" marT="0" marB="0" anchor="ctr">
                    <a:solidFill>
                      <a:schemeClr val="accent6">
                        <a:lumMod val="20000"/>
                        <a:lumOff val="80000"/>
                      </a:schemeClr>
                    </a:solidFill>
                  </a:tcPr>
                </a:tc>
                <a:extLst>
                  <a:ext uri="{0D108BD9-81ED-4DB2-BD59-A6C34878D82A}">
                    <a16:rowId xmlns:a16="http://schemas.microsoft.com/office/drawing/2014/main" val="1807650728"/>
                  </a:ext>
                </a:extLst>
              </a:tr>
              <a:tr h="376453">
                <a:tc vMerge="1">
                  <a:txBody>
                    <a:bodyPr vert="horz" wrap="square"/>
                    <a:lstStyle/>
                    <a:p>
                      <a:endParaRPr lang="en-US"/>
                    </a:p>
                  </a:txBody>
                  <a:tcPr/>
                </a:tc>
                <a:tc rowSpan="2">
                  <a:txBody>
                    <a:bodyPr vert="horz" wrap="square"/>
                    <a:lstStyle/>
                    <a:p>
                      <a:pPr algn="ctr">
                        <a:lnSpc>
                          <a:spcPct val="130000"/>
                        </a:lnSpc>
                      </a:pPr>
                      <a:r>
                        <a:rPr lang="en-US" sz="1900" err="1">
                          <a:solidFill>
                            <a:srgbClr val="0000CC"/>
                          </a:solidFill>
                          <a:effectLst/>
                          <a:latin typeface="Times New Roman" panose="02020603050405020304" pitchFamily="18" charset="0"/>
                          <a:cs typeface="Times New Roman" panose="02020603050405020304" pitchFamily="18" charset="0"/>
                        </a:rPr>
                        <a:t>Giỏi (3.20-3.59)</a:t>
                      </a:r>
                    </a:p>
                  </a:txBody>
                  <a:tcPr marL="68580" marR="68580" marT="0" marB="0" anchor="ctr">
                    <a:solidFill>
                      <a:schemeClr val="accent6">
                        <a:lumMod val="20000"/>
                        <a:lumOff val="80000"/>
                      </a:schemeClr>
                    </a:solidFill>
                  </a:tcPr>
                </a:tc>
                <a:tc>
                  <a:txBody>
                    <a:bodyPr vert="horz" wrap="square"/>
                    <a:lstStyle/>
                    <a:p>
                      <a:pPr algn="ctr">
                        <a:lnSpc>
                          <a:spcPct val="130000"/>
                        </a:lnSpc>
                      </a:pPr>
                      <a:r>
                        <a:rPr lang="en-US" sz="1900" err="1">
                          <a:solidFill>
                            <a:srgbClr val="0000CC"/>
                          </a:solidFill>
                          <a:effectLst/>
                          <a:latin typeface="Times New Roman" panose="02020603050405020304" pitchFamily="18" charset="0"/>
                          <a:cs typeface="Times New Roman" panose="02020603050405020304" pitchFamily="18" charset="0"/>
                        </a:rPr>
                        <a:t>Xuất sắc (90-100)</a:t>
                      </a:r>
                    </a:p>
                  </a:txBody>
                  <a:tcPr marL="68580" marR="68580" marT="0" marB="0" anchor="ctr">
                    <a:solidFill>
                      <a:schemeClr val="accent6">
                        <a:lumMod val="20000"/>
                        <a:lumOff val="80000"/>
                      </a:schemeClr>
                    </a:solidFill>
                  </a:tcPr>
                </a:tc>
                <a:extLst>
                  <a:ext uri="{0D108BD9-81ED-4DB2-BD59-A6C34878D82A}">
                    <a16:rowId xmlns:a16="http://schemas.microsoft.com/office/drawing/2014/main" val="2954904963"/>
                  </a:ext>
                </a:extLst>
              </a:tr>
              <a:tr h="376453">
                <a:tc vMerge="1">
                  <a:txBody>
                    <a:bodyPr vert="horz" wrap="square"/>
                    <a:lstStyle/>
                    <a:p>
                      <a:endParaRPr lang="en-US"/>
                    </a:p>
                  </a:txBody>
                  <a:tcPr/>
                </a:tc>
                <a:tc vMerge="1">
                  <a:txBody>
                    <a:bodyPr vert="horz" wrap="square"/>
                    <a:lstStyle/>
                    <a:p>
                      <a:endParaRPr lang="en-US"/>
                    </a:p>
                  </a:txBody>
                  <a:tcPr/>
                </a:tc>
                <a:tc>
                  <a:txBody>
                    <a:bodyPr vert="horz" wrap="square"/>
                    <a:lstStyle/>
                    <a:p>
                      <a:pPr algn="ctr">
                        <a:lnSpc>
                          <a:spcPct val="130000"/>
                        </a:lnSpc>
                      </a:pPr>
                      <a:r>
                        <a:rPr lang="en-US" sz="1900" err="1">
                          <a:solidFill>
                            <a:srgbClr val="0000CC"/>
                          </a:solidFill>
                          <a:effectLst/>
                          <a:latin typeface="Times New Roman" panose="02020603050405020304" pitchFamily="18" charset="0"/>
                          <a:cs typeface="Times New Roman" panose="02020603050405020304" pitchFamily="18" charset="0"/>
                        </a:rPr>
                        <a:t>Tốt (80-89)</a:t>
                      </a:r>
                    </a:p>
                  </a:txBody>
                  <a:tcPr marL="68580" marR="68580" marT="0" marB="0" anchor="ctr">
                    <a:solidFill>
                      <a:schemeClr val="accent6">
                        <a:lumMod val="20000"/>
                        <a:lumOff val="80000"/>
                      </a:schemeClr>
                    </a:solidFill>
                  </a:tcPr>
                </a:tc>
                <a:extLst>
                  <a:ext uri="{0D108BD9-81ED-4DB2-BD59-A6C34878D82A}">
                    <a16:rowId xmlns:a16="http://schemas.microsoft.com/office/drawing/2014/main" val="2707718884"/>
                  </a:ext>
                </a:extLst>
              </a:tr>
              <a:tr h="376453">
                <a:tc rowSpan="5">
                  <a:txBody>
                    <a:bodyPr vert="horz" wrap="square"/>
                    <a:lstStyle/>
                    <a:p>
                      <a:pPr algn="ctr">
                        <a:lnSpc>
                          <a:spcPct val="130000"/>
                        </a:lnSpc>
                      </a:pPr>
                      <a:r>
                        <a:rPr lang="en-US" sz="1900" err="1">
                          <a:solidFill>
                            <a:srgbClr val="FF0000"/>
                          </a:solidFill>
                          <a:effectLst/>
                          <a:latin typeface="Times New Roman" panose="02020603050405020304" pitchFamily="18" charset="0"/>
                          <a:cs typeface="Times New Roman" panose="02020603050405020304" pitchFamily="18" charset="0"/>
                        </a:rPr>
                        <a:t>Khá</a:t>
                      </a:r>
                      <a:endParaRPr lang="en-US" sz="1900">
                        <a:solidFill>
                          <a:srgbClr val="FF0000"/>
                        </a:solidFill>
                        <a:effectLst/>
                        <a:latin typeface="Times New Roman" pitchFamily="18" charset="0"/>
                        <a:cs typeface="Times New Roman" panose="02020603050405020304" pitchFamily="18" charset="0"/>
                      </a:endParaRPr>
                    </a:p>
                  </a:txBody>
                  <a:tcPr marL="68580" marR="68580" marT="0" marB="0" anchor="ctr">
                    <a:solidFill>
                      <a:schemeClr val="bg1">
                        <a:lumMod val="95000"/>
                      </a:schemeClr>
                    </a:solidFill>
                  </a:tcPr>
                </a:tc>
                <a:tc>
                  <a:txBody>
                    <a:bodyPr vert="horz" wrap="square"/>
                    <a:lstStyle/>
                    <a:p>
                      <a:pPr algn="ctr">
                        <a:lnSpc>
                          <a:spcPct val="130000"/>
                        </a:lnSpc>
                      </a:pPr>
                      <a:r>
                        <a:rPr lang="en-US" sz="1900" err="1">
                          <a:solidFill>
                            <a:srgbClr val="FF0000"/>
                          </a:solidFill>
                          <a:effectLst/>
                          <a:latin typeface="Times New Roman" panose="02020603050405020304" pitchFamily="18" charset="0"/>
                          <a:cs typeface="Times New Roman" panose="02020603050405020304" pitchFamily="18" charset="0"/>
                        </a:rPr>
                        <a:t>Xuất sắc (3.60-4.00)</a:t>
                      </a:r>
                    </a:p>
                  </a:txBody>
                  <a:tcPr marL="68580" marR="68580" marT="0" marB="0" anchor="ctr">
                    <a:solidFill>
                      <a:schemeClr val="bg1">
                        <a:lumMod val="95000"/>
                      </a:schemeClr>
                    </a:solidFill>
                  </a:tcPr>
                </a:tc>
                <a:tc rowSpan="2">
                  <a:txBody>
                    <a:bodyPr vert="horz" wrap="square"/>
                    <a:lstStyle/>
                    <a:p>
                      <a:pPr algn="ctr">
                        <a:lnSpc>
                          <a:spcPct val="130000"/>
                        </a:lnSpc>
                      </a:pPr>
                      <a:r>
                        <a:rPr lang="en-US" sz="1900" err="1">
                          <a:solidFill>
                            <a:srgbClr val="FF0000"/>
                          </a:solidFill>
                          <a:effectLst/>
                          <a:latin typeface="Times New Roman" panose="02020603050405020304" pitchFamily="18" charset="0"/>
                          <a:cs typeface="Times New Roman" panose="02020603050405020304" pitchFamily="18" charset="0"/>
                        </a:rPr>
                        <a:t>Khá (65-79)</a:t>
                      </a:r>
                    </a:p>
                  </a:txBody>
                  <a:tcPr marL="68580" marR="68580" marT="0" marB="0" anchor="ctr">
                    <a:solidFill>
                      <a:schemeClr val="bg1">
                        <a:lumMod val="95000"/>
                      </a:schemeClr>
                    </a:solidFill>
                  </a:tcPr>
                </a:tc>
                <a:extLst>
                  <a:ext uri="{0D108BD9-81ED-4DB2-BD59-A6C34878D82A}">
                    <a16:rowId xmlns:a16="http://schemas.microsoft.com/office/drawing/2014/main" val="2171808672"/>
                  </a:ext>
                </a:extLst>
              </a:tr>
              <a:tr h="376453">
                <a:tc vMerge="1">
                  <a:txBody>
                    <a:bodyPr vert="horz" wrap="square"/>
                    <a:lstStyle/>
                    <a:p>
                      <a:endParaRPr lang="en-US"/>
                    </a:p>
                  </a:txBody>
                  <a:tcPr/>
                </a:tc>
                <a:tc>
                  <a:txBody>
                    <a:bodyPr vert="horz" wrap="square"/>
                    <a:lstStyle/>
                    <a:p>
                      <a:pPr algn="ctr">
                        <a:lnSpc>
                          <a:spcPct val="130000"/>
                        </a:lnSpc>
                      </a:pPr>
                      <a:r>
                        <a:rPr lang="en-US" sz="1900" err="1">
                          <a:solidFill>
                            <a:srgbClr val="FF0000"/>
                          </a:solidFill>
                          <a:effectLst/>
                          <a:latin typeface="Times New Roman" panose="02020603050405020304" pitchFamily="18" charset="0"/>
                          <a:cs typeface="Times New Roman" panose="02020603050405020304" pitchFamily="18" charset="0"/>
                        </a:rPr>
                        <a:t>Giỏi (3.20-3.59)</a:t>
                      </a:r>
                    </a:p>
                  </a:txBody>
                  <a:tcPr marL="68580" marR="68580" marT="0" marB="0" anchor="ctr">
                    <a:solidFill>
                      <a:schemeClr val="bg1">
                        <a:lumMod val="95000"/>
                      </a:schemeClr>
                    </a:solidFill>
                  </a:tcPr>
                </a:tc>
                <a:tc vMerge="1">
                  <a:txBody>
                    <a:bodyPr vert="horz" wrap="square"/>
                    <a:lstStyle/>
                    <a:p>
                      <a:endParaRPr lang="en-US"/>
                    </a:p>
                  </a:txBody>
                  <a:tcPr/>
                </a:tc>
                <a:extLst>
                  <a:ext uri="{0D108BD9-81ED-4DB2-BD59-A6C34878D82A}">
                    <a16:rowId xmlns:a16="http://schemas.microsoft.com/office/drawing/2014/main" val="2129378245"/>
                  </a:ext>
                </a:extLst>
              </a:tr>
              <a:tr h="376453">
                <a:tc vMerge="1">
                  <a:txBody>
                    <a:bodyPr vert="horz" wrap="square"/>
                    <a:lstStyle/>
                    <a:p>
                      <a:endParaRPr lang="en-US"/>
                    </a:p>
                  </a:txBody>
                  <a:tcPr/>
                </a:tc>
                <a:tc rowSpan="3">
                  <a:txBody>
                    <a:bodyPr vert="horz" wrap="square"/>
                    <a:lstStyle/>
                    <a:p>
                      <a:pPr algn="ctr">
                        <a:lnSpc>
                          <a:spcPct val="130000"/>
                        </a:lnSpc>
                      </a:pPr>
                      <a:r>
                        <a:rPr lang="en-US" sz="1900" err="1">
                          <a:solidFill>
                            <a:srgbClr val="FF0000"/>
                          </a:solidFill>
                          <a:effectLst/>
                          <a:latin typeface="Times New Roman" panose="02020603050405020304" pitchFamily="18" charset="0"/>
                          <a:cs typeface="Times New Roman" panose="02020603050405020304" pitchFamily="18" charset="0"/>
                        </a:rPr>
                        <a:t>Khá (2.50-3.19)</a:t>
                      </a:r>
                    </a:p>
                  </a:txBody>
                  <a:tcPr marL="68580" marR="68580" marT="0" marB="0" anchor="ctr">
                    <a:solidFill>
                      <a:schemeClr val="bg1">
                        <a:lumMod val="95000"/>
                      </a:schemeClr>
                    </a:solidFill>
                  </a:tcPr>
                </a:tc>
                <a:tc>
                  <a:txBody>
                    <a:bodyPr vert="horz" wrap="square"/>
                    <a:lstStyle/>
                    <a:p>
                      <a:pPr algn="ctr">
                        <a:lnSpc>
                          <a:spcPct val="130000"/>
                        </a:lnSpc>
                      </a:pPr>
                      <a:r>
                        <a:rPr lang="en-US" sz="1900" err="1">
                          <a:solidFill>
                            <a:srgbClr val="FF0000"/>
                          </a:solidFill>
                          <a:effectLst/>
                          <a:latin typeface="Times New Roman" panose="02020603050405020304" pitchFamily="18" charset="0"/>
                          <a:cs typeface="Times New Roman" panose="02020603050405020304" pitchFamily="18" charset="0"/>
                        </a:rPr>
                        <a:t>Xuất sắc (90-100)</a:t>
                      </a:r>
                    </a:p>
                  </a:txBody>
                  <a:tcPr marL="68580" marR="68580" marT="0" marB="0" anchor="ctr">
                    <a:solidFill>
                      <a:schemeClr val="bg1">
                        <a:lumMod val="95000"/>
                      </a:schemeClr>
                    </a:solidFill>
                  </a:tcPr>
                </a:tc>
                <a:extLst>
                  <a:ext uri="{0D108BD9-81ED-4DB2-BD59-A6C34878D82A}">
                    <a16:rowId xmlns:a16="http://schemas.microsoft.com/office/drawing/2014/main" val="2912305792"/>
                  </a:ext>
                </a:extLst>
              </a:tr>
              <a:tr h="376453">
                <a:tc vMerge="1">
                  <a:txBody>
                    <a:bodyPr vert="horz" wrap="square"/>
                    <a:lstStyle/>
                    <a:p>
                      <a:endParaRPr lang="en-US"/>
                    </a:p>
                  </a:txBody>
                  <a:tcPr/>
                </a:tc>
                <a:tc vMerge="1">
                  <a:txBody>
                    <a:bodyPr vert="horz" wrap="square"/>
                    <a:lstStyle/>
                    <a:p>
                      <a:endParaRPr lang="en-US"/>
                    </a:p>
                  </a:txBody>
                  <a:tcPr/>
                </a:tc>
                <a:tc>
                  <a:txBody>
                    <a:bodyPr vert="horz" wrap="square"/>
                    <a:lstStyle/>
                    <a:p>
                      <a:pPr algn="ctr">
                        <a:lnSpc>
                          <a:spcPct val="130000"/>
                        </a:lnSpc>
                      </a:pPr>
                      <a:r>
                        <a:rPr lang="en-US" sz="1900" err="1">
                          <a:solidFill>
                            <a:srgbClr val="FF0000"/>
                          </a:solidFill>
                          <a:effectLst/>
                          <a:latin typeface="Times New Roman" panose="02020603050405020304" pitchFamily="18" charset="0"/>
                          <a:cs typeface="Times New Roman" panose="02020603050405020304" pitchFamily="18" charset="0"/>
                        </a:rPr>
                        <a:t>Tốt (80-89)</a:t>
                      </a:r>
                    </a:p>
                  </a:txBody>
                  <a:tcPr marL="68580" marR="68580" marT="0" marB="0" anchor="ctr">
                    <a:solidFill>
                      <a:schemeClr val="bg1">
                        <a:lumMod val="95000"/>
                      </a:schemeClr>
                    </a:solidFill>
                  </a:tcPr>
                </a:tc>
                <a:extLst>
                  <a:ext uri="{0D108BD9-81ED-4DB2-BD59-A6C34878D82A}">
                    <a16:rowId xmlns:a16="http://schemas.microsoft.com/office/drawing/2014/main" val="3980764986"/>
                  </a:ext>
                </a:extLst>
              </a:tr>
              <a:tr h="376453">
                <a:tc vMerge="1">
                  <a:txBody>
                    <a:bodyPr vert="horz" wrap="square"/>
                    <a:lstStyle/>
                    <a:p>
                      <a:endParaRPr lang="en-US"/>
                    </a:p>
                  </a:txBody>
                  <a:tcPr/>
                </a:tc>
                <a:tc vMerge="1">
                  <a:txBody>
                    <a:bodyPr vert="horz" wrap="square"/>
                    <a:lstStyle/>
                    <a:p>
                      <a:endParaRPr lang="en-US"/>
                    </a:p>
                  </a:txBody>
                  <a:tcPr/>
                </a:tc>
                <a:tc>
                  <a:txBody>
                    <a:bodyPr vert="horz" wrap="square"/>
                    <a:lstStyle/>
                    <a:p>
                      <a:pPr algn="ctr">
                        <a:lnSpc>
                          <a:spcPct val="130000"/>
                        </a:lnSpc>
                      </a:pPr>
                      <a:r>
                        <a:rPr lang="en-US" sz="1900" err="1">
                          <a:solidFill>
                            <a:srgbClr val="FF0000"/>
                          </a:solidFill>
                          <a:effectLst/>
                          <a:latin typeface="Times New Roman" panose="02020603050405020304" pitchFamily="18" charset="0"/>
                          <a:cs typeface="Times New Roman" panose="02020603050405020304" pitchFamily="18" charset="0"/>
                        </a:rPr>
                        <a:t>Khá (65-79)</a:t>
                      </a:r>
                    </a:p>
                  </a:txBody>
                  <a:tcPr marL="68580" marR="68580" marT="0" marB="0" anchor="ctr">
                    <a:solidFill>
                      <a:schemeClr val="bg1">
                        <a:lumMod val="95000"/>
                      </a:schemeClr>
                    </a:solidFill>
                  </a:tcPr>
                </a:tc>
                <a:extLst>
                  <a:ext uri="{0D108BD9-81ED-4DB2-BD59-A6C34878D82A}">
                    <a16:rowId xmlns:a16="http://schemas.microsoft.com/office/drawing/2014/main" val="2600711107"/>
                  </a:ext>
                </a:extLst>
              </a:tr>
            </a:tbl>
          </a:graphicData>
        </a:graphic>
      </p:graphicFrame>
      <p:sp>
        <p:nvSpPr>
          <p:cNvPr id="7" name="Content Placeholder 1">
            <a:extLst>
              <a:ext uri="{FF2B5EF4-FFF2-40B4-BE49-F238E27FC236}">
                <a16:creationId xmlns:a16="http://schemas.microsoft.com/office/drawing/2014/main" id="{7A656EFC-4BD4-438E-AB9C-44BB98B7EB1D}"/>
              </a:ext>
            </a:extLst>
          </p:cNvPr>
          <p:cNvSpPr txBox="1"/>
          <p:nvPr/>
        </p:nvSpPr>
        <p:spPr bwMode="auto">
          <a:xfrm>
            <a:off x="609600" y="5791200"/>
            <a:ext cx="80581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a:solidFill>
                  <a:schemeClr val="tx1"/>
                </a:solidFill>
                <a:latin typeface="+mn-lt"/>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a:solidFill>
                  <a:schemeClr val="tx1"/>
                </a:solidFill>
                <a:latin typeface="+mn-lt"/>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a:solidFill>
                  <a:schemeClr val="tx1"/>
                </a:solidFill>
                <a:latin typeface="+mn-lt"/>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defRPr>
            </a:lvl5pPr>
            <a:lvl6pPr marL="19192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defRPr>
            </a:lvl6pPr>
            <a:lvl7pPr marL="23764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defRPr>
            </a:lvl7pPr>
            <a:lvl8pPr marL="28336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defRPr>
            </a:lvl8pPr>
            <a:lvl9pPr marL="32908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mn-lt"/>
              </a:defRPr>
            </a:lvl9pPr>
          </a:lstStyle>
          <a:p>
            <a:pPr marL="0" indent="0" algn="ctr">
              <a:buFont typeface="Wingdings 2" panose="05020102010507070707" pitchFamily="18" charset="2"/>
              <a:buNone/>
              <a:defRPr/>
            </a:pPr>
            <a:r>
              <a:rPr lang="pt-BR" sz="2400" b="1">
                <a:solidFill>
                  <a:srgbClr val="0000CC"/>
                </a:solidFill>
                <a:latin typeface="Times New Roman" panose="02020603050405020304" pitchFamily="18" charset="0"/>
                <a:cs typeface="Times New Roman" panose="02020603050405020304" pitchFamily="18" charset="0"/>
              </a:rPr>
              <a:t>Điểm xét học bổng KKHT = </a:t>
            </a:r>
            <a:r>
              <a:rPr lang="pt-BR" sz="2400" b="1">
                <a:solidFill>
                  <a:srgbClr val="FF0000"/>
                </a:solidFill>
                <a:latin typeface="Times New Roman" panose="02020603050405020304" pitchFamily="18" charset="0"/>
                <a:cs typeface="Times New Roman" panose="02020603050405020304" pitchFamily="18" charset="0"/>
              </a:rPr>
              <a:t>Điểm TBC học tập </a:t>
            </a:r>
            <a:r>
              <a:rPr lang="pt-BR" sz="2400" b="1">
                <a:solidFill>
                  <a:srgbClr val="0000CC"/>
                </a:solidFill>
                <a:latin typeface="Times New Roman" panose="02020603050405020304" pitchFamily="18" charset="0"/>
                <a:cs typeface="Times New Roman" panose="02020603050405020304" pitchFamily="18" charset="0"/>
              </a:rPr>
              <a:t>+ </a:t>
            </a:r>
            <a:r>
              <a:rPr lang="pt-BR" sz="2400" b="1">
                <a:solidFill>
                  <a:srgbClr val="FF0000"/>
                </a:solidFill>
                <a:latin typeface="Times New Roman" panose="02020603050405020304" pitchFamily="18" charset="0"/>
                <a:cs typeface="Times New Roman" panose="02020603050405020304" pitchFamily="18" charset="0"/>
              </a:rPr>
              <a:t>(Điểm rèn luyện : 100)</a:t>
            </a:r>
            <a:endParaRPr lang="en-US" sz="2400" b="1">
              <a:solidFill>
                <a:srgbClr val="FF0000"/>
              </a:solidFill>
              <a:latin typeface="Times New Roman" pitchFamily="18" charset="0"/>
              <a:cs typeface="Times New Roman" panose="02020603050405020304" pitchFamily="18" charset="0"/>
            </a:endParaRPr>
          </a:p>
          <a:p>
            <a:pPr marL="0" indent="0" algn="ctr">
              <a:buFont typeface="Wingdings" panose="05000000000000000000" pitchFamily="2" charset="2"/>
              <a:buNone/>
              <a:defRPr/>
            </a:pPr>
            <a:endParaRPr lang="en-US" altLang="en-US" sz="1600" b="1" kern="0">
              <a:solidFill>
                <a:srgbClr val="C00000"/>
              </a:solidFill>
              <a:latin typeface="Times New Roman" pitchFamily="18" charset="0"/>
              <a:cs typeface="Times New Roman" panose="02020603050405020304" pitchFamily="18" charset="0"/>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7826" name="Title 1"/>
          <p:cNvSpPr>
            <a:spLocks noGrp="1"/>
          </p:cNvSpPr>
          <p:nvPr>
            <p:ph type="title"/>
          </p:nvPr>
        </p:nvSpPr>
        <p:spPr>
          <a:xfrm>
            <a:off x="457200" y="1676400"/>
            <a:ext cx="8229600" cy="381000"/>
          </a:xfrm>
        </p:spPr>
        <p:txBody>
          <a:bodyPr/>
          <a:lstStyle/>
          <a:p>
            <a:pPr algn="ctr"/>
            <a:r>
              <a:rPr lang="en-US" altLang="en-US" sz="2400" smtClean="0">
                <a:solidFill>
                  <a:srgbClr val="FF0000"/>
                </a:solidFill>
                <a:latin typeface="Times New Roman" panose="02020603050405020304" pitchFamily="18" charset="0"/>
                <a:cs typeface="Times New Roman" panose="02020603050405020304" pitchFamily="18" charset="0"/>
              </a:rPr>
              <a:t>MỘT SỐ NỘI DUNG KHÁC SINH VIÊN CẦN L</a:t>
            </a:r>
            <a:r>
              <a:rPr lang="vi-VN" altLang="en-US" sz="2400" smtClean="0">
                <a:solidFill>
                  <a:srgbClr val="FF0000"/>
                </a:solidFill>
                <a:latin typeface="Times New Roman" panose="02020603050405020304" pitchFamily="18" charset="0"/>
                <a:cs typeface="Times New Roman" panose="02020603050405020304" pitchFamily="18" charset="0"/>
              </a:rPr>
              <a:t>Ư</a:t>
            </a:r>
            <a:r>
              <a:rPr lang="en-US" altLang="en-US" sz="2400" smtClean="0">
                <a:solidFill>
                  <a:srgbClr val="FF0000"/>
                </a:solidFill>
                <a:latin typeface="Times New Roman" panose="02020603050405020304" pitchFamily="18" charset="0"/>
                <a:cs typeface="Times New Roman" panose="02020603050405020304" pitchFamily="18" charset="0"/>
              </a:rPr>
              <a:t>U TÂM</a:t>
            </a:r>
          </a:p>
        </p:txBody>
      </p:sp>
      <p:pic>
        <p:nvPicPr>
          <p:cNvPr id="77827"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B0243F95-6287-440C-90B9-150CEF655E95}"/>
              </a:ext>
            </a:extLst>
          </p:cNvPr>
          <p:cNvSpPr txBox="1"/>
          <p:nvPr/>
        </p:nvSpPr>
        <p:spPr bwMode="auto">
          <a:xfrm>
            <a:off x="457200" y="2209800"/>
            <a:ext cx="82296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bIns="0" anchor="b"/>
          <a:lstStyle>
            <a:lvl1pPr algn="l" rtl="0" eaLnBrk="0" fontAlgn="base" hangingPunct="0">
              <a:spcBef>
                <a:spcPct val="0"/>
              </a:spcBef>
              <a:spcAft>
                <a:spcPct val="0"/>
              </a:spcAft>
              <a:defRPr sz="50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eaLnBrk="0" fontAlgn="base" hangingPunct="0">
              <a:spcBef>
                <a:spcPct val="0"/>
              </a:spcBef>
              <a:spcAft>
                <a:spcPct val="0"/>
              </a:spcAft>
              <a:defRPr sz="5000">
                <a:solidFill>
                  <a:schemeClr val="tx2"/>
                </a:solidFill>
                <a:latin typeface="Calibri" pitchFamily="34" charset="0"/>
              </a:defRPr>
            </a:lvl6pPr>
            <a:lvl7pPr marL="914400" algn="l" rtl="0" eaLnBrk="0" fontAlgn="base" hangingPunct="0">
              <a:spcBef>
                <a:spcPct val="0"/>
              </a:spcBef>
              <a:spcAft>
                <a:spcPct val="0"/>
              </a:spcAft>
              <a:defRPr sz="5000">
                <a:solidFill>
                  <a:schemeClr val="tx2"/>
                </a:solidFill>
                <a:latin typeface="Calibri" pitchFamily="34" charset="0"/>
              </a:defRPr>
            </a:lvl7pPr>
            <a:lvl8pPr marL="1371600" algn="l" rtl="0" eaLnBrk="0" fontAlgn="base" hangingPunct="0">
              <a:spcBef>
                <a:spcPct val="0"/>
              </a:spcBef>
              <a:spcAft>
                <a:spcPct val="0"/>
              </a:spcAft>
              <a:defRPr sz="5000">
                <a:solidFill>
                  <a:schemeClr val="tx2"/>
                </a:solidFill>
                <a:latin typeface="Calibri" pitchFamily="34" charset="0"/>
              </a:defRPr>
            </a:lvl8pPr>
            <a:lvl9pPr marL="1828800" algn="l" rtl="0" eaLnBrk="0" fontAlgn="base" hangingPunct="0">
              <a:spcBef>
                <a:spcPct val="0"/>
              </a:spcBef>
              <a:spcAft>
                <a:spcPct val="0"/>
              </a:spcAft>
              <a:defRPr sz="5000">
                <a:solidFill>
                  <a:schemeClr val="tx2"/>
                </a:solidFill>
                <a:latin typeface="Calibri" pitchFamily="34" charset="0"/>
              </a:defRPr>
            </a:lvl9pPr>
          </a:lstStyle>
          <a:p>
            <a:pPr marL="457200" indent="-457200" algn="just">
              <a:buFontTx/>
              <a:buAutoNum type="arabicPeriod"/>
              <a:defRPr/>
            </a:pPr>
            <a:r>
              <a:rPr lang="en-US" sz="2400" kern="0" err="1">
                <a:solidFill>
                  <a:srgbClr val="0000CC"/>
                </a:solidFill>
                <a:latin typeface="Times New Roman" panose="02020603050405020304" pitchFamily="18" charset="0"/>
                <a:cs typeface="Times New Roman" panose="02020603050405020304" pitchFamily="18" charset="0"/>
              </a:rPr>
              <a:t>Khai thác thông tin trên website tr</a:t>
            </a:r>
            <a:r>
              <a:rPr lang="vi-VN" sz="2400" kern="0">
                <a:solidFill>
                  <a:srgbClr val="0000CC"/>
                </a:solidFill>
                <a:latin typeface="Times New Roman" panose="02020603050405020304" pitchFamily="18" charset="0"/>
                <a:cs typeface="Times New Roman" panose="02020603050405020304" pitchFamily="18" charset="0"/>
              </a:rPr>
              <a:t>ư</a:t>
            </a:r>
            <a:r>
              <a:rPr lang="en-US" sz="2400" kern="0" err="1">
                <a:solidFill>
                  <a:srgbClr val="0000CC"/>
                </a:solidFill>
                <a:latin typeface="Times New Roman" panose="02020603050405020304" pitchFamily="18" charset="0"/>
                <a:cs typeface="Times New Roman" panose="02020603050405020304" pitchFamily="18" charset="0"/>
              </a:rPr>
              <a:t>ờng, kênh fanpage/Youtube tr</a:t>
            </a:r>
            <a:r>
              <a:rPr lang="vi-VN" sz="2400" kern="0">
                <a:solidFill>
                  <a:srgbClr val="0000CC"/>
                </a:solidFill>
                <a:latin typeface="Times New Roman" panose="02020603050405020304" pitchFamily="18" charset="0"/>
                <a:cs typeface="Times New Roman" panose="02020603050405020304" pitchFamily="18" charset="0"/>
              </a:rPr>
              <a:t>ư</a:t>
            </a:r>
            <a:r>
              <a:rPr lang="en-US" sz="2400" kern="0" err="1">
                <a:solidFill>
                  <a:srgbClr val="0000CC"/>
                </a:solidFill>
                <a:latin typeface="Times New Roman" panose="02020603050405020304" pitchFamily="18" charset="0"/>
                <a:cs typeface="Times New Roman" panose="02020603050405020304" pitchFamily="18" charset="0"/>
              </a:rPr>
              <a:t>ờng.</a:t>
            </a:r>
          </a:p>
          <a:p>
            <a:pPr marL="457200" indent="-457200" algn="just">
              <a:buFontTx/>
              <a:buAutoNum type="arabicPeriod"/>
              <a:defRPr/>
            </a:pPr>
            <a:r>
              <a:rPr lang="en-US" sz="2400" kern="0" err="1">
                <a:solidFill>
                  <a:srgbClr val="0000CC"/>
                </a:solidFill>
                <a:latin typeface="Times New Roman" panose="02020603050405020304" pitchFamily="18" charset="0"/>
                <a:cs typeface="Times New Roman" panose="02020603050405020304" pitchFamily="18" charset="0"/>
              </a:rPr>
              <a:t>Các kênh thông tin giải đáp v</a:t>
            </a:r>
            <a:r>
              <a:rPr lang="vi-VN" sz="2400" kern="0">
                <a:solidFill>
                  <a:srgbClr val="0000CC"/>
                </a:solidFill>
                <a:latin typeface="Times New Roman" panose="02020603050405020304" pitchFamily="18" charset="0"/>
                <a:cs typeface="Times New Roman" panose="02020603050405020304" pitchFamily="18" charset="0"/>
              </a:rPr>
              <a:t>ư</a:t>
            </a:r>
            <a:r>
              <a:rPr lang="en-US" sz="2400" kern="0" err="1">
                <a:solidFill>
                  <a:srgbClr val="0000CC"/>
                </a:solidFill>
                <a:latin typeface="Times New Roman" panose="02020603050405020304" pitchFamily="18" charset="0"/>
                <a:cs typeface="Times New Roman" panose="02020603050405020304" pitchFamily="18" charset="0"/>
              </a:rPr>
              <a:t>ớng mắc trong quá trình học tập và rèn luyện tại tr</a:t>
            </a:r>
            <a:r>
              <a:rPr lang="vi-VN" sz="2400" kern="0">
                <a:solidFill>
                  <a:srgbClr val="0000CC"/>
                </a:solidFill>
                <a:latin typeface="Times New Roman" panose="02020603050405020304" pitchFamily="18" charset="0"/>
                <a:cs typeface="Times New Roman" panose="02020603050405020304" pitchFamily="18" charset="0"/>
              </a:rPr>
              <a:t>ư</a:t>
            </a:r>
            <a:r>
              <a:rPr lang="en-US" sz="2400" kern="0" err="1">
                <a:solidFill>
                  <a:srgbClr val="0000CC"/>
                </a:solidFill>
                <a:latin typeface="Times New Roman" panose="02020603050405020304" pitchFamily="18" charset="0"/>
                <a:cs typeface="Times New Roman" panose="02020603050405020304" pitchFamily="18" charset="0"/>
              </a:rPr>
              <a:t>ờng.</a:t>
            </a:r>
          </a:p>
          <a:p>
            <a:pPr marL="457200" indent="-457200" algn="just">
              <a:buFontTx/>
              <a:buAutoNum type="arabicPeriod"/>
              <a:defRPr/>
            </a:pPr>
            <a:r>
              <a:rPr lang="en-US" sz="2400" kern="0" err="1">
                <a:solidFill>
                  <a:srgbClr val="0000CC"/>
                </a:solidFill>
                <a:latin typeface="Times New Roman" panose="02020603050405020304" pitchFamily="18" charset="0"/>
                <a:cs typeface="Times New Roman" panose="02020603050405020304" pitchFamily="18" charset="0"/>
              </a:rPr>
              <a:t>Tránh bị lừa đảo trên không gian mạng, đặc biệt là tội phạm sử dụng công  nghệ cao. Thông minh trong tiếp cận và chọn lọc thông tin trên không gian mạng.</a:t>
            </a:r>
          </a:p>
          <a:p>
            <a:pPr marL="457200" indent="-457200" algn="just">
              <a:buFontTx/>
              <a:buAutoNum type="arabicPeriod"/>
              <a:defRPr/>
            </a:pPr>
            <a:r>
              <a:rPr lang="en-US" sz="2400" kern="0" err="1">
                <a:solidFill>
                  <a:srgbClr val="0000CC"/>
                </a:solidFill>
                <a:latin typeface="Times New Roman" panose="02020603050405020304" pitchFamily="18" charset="0"/>
                <a:cs typeface="Times New Roman" panose="02020603050405020304" pitchFamily="18" charset="0"/>
              </a:rPr>
              <a:t>Nghiên cứu kỹ Bộ quy tắc ứng xử đối với sinh viên của Trường ĐHSP Hà Nội 2</a:t>
            </a:r>
          </a:p>
          <a:p>
            <a:pPr marL="457200" indent="-457200" algn="just">
              <a:buFontTx/>
              <a:buAutoNum type="arabicPeriod"/>
              <a:defRPr/>
            </a:pPr>
            <a:r>
              <a:rPr lang="en-US" sz="2400" kern="0" err="1">
                <a:solidFill>
                  <a:srgbClr val="0000CC"/>
                </a:solidFill>
                <a:latin typeface="Times New Roman" panose="02020603050405020304" pitchFamily="18" charset="0"/>
                <a:cs typeface="Times New Roman" panose="02020603050405020304" pitchFamily="18" charset="0"/>
              </a:rPr>
              <a:t>Nghiên cứu kỹ nội dung trong Sổ tay sinh viên năm học 2024-2025</a:t>
            </a: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7346" name="Content Placeholder 1">
            <a:extLst>
              <a:ext uri="{FF2B5EF4-FFF2-40B4-BE49-F238E27FC236}">
                <a16:creationId xmlns:a16="http://schemas.microsoft.com/office/drawing/2014/main" id="{BD3C2ACF-7781-49E1-BF38-5E808C0EF72C}"/>
              </a:ext>
            </a:extLst>
          </p:cNvPr>
          <p:cNvSpPr>
            <a:spLocks noGrp="1"/>
          </p:cNvSpPr>
          <p:nvPr>
            <p:ph idx="4294967295"/>
          </p:nvPr>
        </p:nvSpPr>
        <p:spPr>
          <a:xfrm>
            <a:off x="381000" y="1500188"/>
            <a:ext cx="8458200" cy="5029200"/>
          </a:xfrm>
        </p:spPr>
        <p:txBody>
          <a:bodyPr/>
          <a:lstStyle/>
          <a:p>
            <a:pPr marL="0" indent="0" algn="ctr">
              <a:buFont typeface="Wingdings" panose="05000000000000000000" pitchFamily="2" charset="2"/>
              <a:buNone/>
              <a:defRPr/>
            </a:pPr>
            <a:r>
              <a:rPr lang="en-US" altLang="en-US" sz="2400" b="1">
                <a:solidFill>
                  <a:srgbClr val="C00000"/>
                </a:solidFill>
                <a:latin typeface="Times New Roman" panose="02020603050405020304" pitchFamily="18" charset="0"/>
                <a:cs typeface="Times New Roman" panose="02020603050405020304" pitchFamily="18" charset="0"/>
              </a:rPr>
              <a:t>NỘI DUNG ÔN TẬP</a:t>
            </a:r>
            <a:endParaRPr lang="en-US" altLang="en-US" sz="2400">
              <a:solidFill>
                <a:srgbClr val="0000CC"/>
              </a:solidFill>
              <a:latin typeface="Times New Roman" panose="02020603050405020304" pitchFamily="18" charset="0"/>
              <a:cs typeface="Times New Roman" panose="02020603050405020304" pitchFamily="18" charset="0"/>
            </a:endParaRPr>
          </a:p>
          <a:p>
            <a:pPr algn="just">
              <a:defRPr/>
            </a:pPr>
            <a:r>
              <a:rPr lang="en-US" altLang="en-US" sz="2400">
                <a:solidFill>
                  <a:srgbClr val="0000CC"/>
                </a:solidFill>
                <a:latin typeface="Times New Roman" panose="02020603050405020304" pitchFamily="18" charset="0"/>
                <a:cs typeface="Times New Roman" panose="02020603050405020304" pitchFamily="18" charset="0"/>
              </a:rPr>
              <a:t>1. Quy định về công tác sinh viên trong đào tạo theo hệ thống tín chỉ.</a:t>
            </a:r>
          </a:p>
          <a:p>
            <a:pPr algn="just">
              <a:defRPr/>
            </a:pPr>
            <a:r>
              <a:rPr lang="en-US" altLang="en-US" sz="2400">
                <a:solidFill>
                  <a:srgbClr val="0000CC"/>
                </a:solidFill>
                <a:latin typeface="Times New Roman" panose="02020603050405020304" pitchFamily="18" charset="0"/>
                <a:cs typeface="Times New Roman" panose="02020603050405020304" pitchFamily="18" charset="0"/>
              </a:rPr>
              <a:t>2. Chế độ chính sách cho sinh viên: Trợ cấp xã hội, miễn giảm học phí, hỗ trợ chi phí học tập, hỗ trợ học tập, tín dụng ưu đãi cho sinh viên. </a:t>
            </a:r>
          </a:p>
          <a:p>
            <a:pPr algn="just">
              <a:defRPr/>
            </a:pPr>
            <a:r>
              <a:rPr lang="en-US" altLang="en-US" sz="2400">
                <a:solidFill>
                  <a:srgbClr val="0000CC"/>
                </a:solidFill>
                <a:latin typeface="Times New Roman" panose="02020603050405020304" pitchFamily="18" charset="0"/>
                <a:cs typeface="Times New Roman" panose="02020603050405020304" pitchFamily="18" charset="0"/>
              </a:rPr>
              <a:t>3. Quy trình xác nhận các loại giấy tờ của sinh viên, làm lại thẻ sinh viên. </a:t>
            </a:r>
          </a:p>
          <a:p>
            <a:pPr algn="just">
              <a:defRPr/>
            </a:pPr>
            <a:r>
              <a:rPr lang="en-US" altLang="en-US" sz="2400">
                <a:solidFill>
                  <a:srgbClr val="0000CC"/>
                </a:solidFill>
                <a:latin typeface="Times New Roman" panose="02020603050405020304" pitchFamily="18" charset="0"/>
                <a:cs typeface="Times New Roman" panose="02020603050405020304" pitchFamily="18" charset="0"/>
              </a:rPr>
              <a:t>4. Quy định về đánh giá kết quả rèn luyện của sinh viên.</a:t>
            </a:r>
          </a:p>
          <a:p>
            <a:pPr algn="just">
              <a:defRPr/>
            </a:pPr>
            <a:r>
              <a:rPr lang="en-US" altLang="en-US" sz="2400">
                <a:solidFill>
                  <a:srgbClr val="0000CC"/>
                </a:solidFill>
                <a:latin typeface="Times New Roman" panose="02020603050405020304" pitchFamily="18" charset="0"/>
                <a:cs typeface="Times New Roman" panose="02020603050405020304" pitchFamily="18" charset="0"/>
              </a:rPr>
              <a:t>5. Quy định về xét, cấp học bổng KKHT cho sinh viên.</a:t>
            </a:r>
            <a:endParaRPr lang="en-US" altLang="en-US" sz="2400">
              <a:latin typeface="Times New Roman" pitchFamily="18" charset="0"/>
              <a:cs typeface="Times New Roman" panose="02020603050405020304" pitchFamily="18" charset="0"/>
            </a:endParaRPr>
          </a:p>
        </p:txBody>
      </p:sp>
      <p:pic>
        <p:nvPicPr>
          <p:cNvPr id="78851"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sld>
</file>

<file path=ppt/slides/slide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3794" name="Picture 4"/>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Table 2">
            <a:extLst>
              <a:ext uri="{FF2B5EF4-FFF2-40B4-BE49-F238E27FC236}">
                <a16:creationId xmlns:a16="http://schemas.microsoft.com/office/drawing/2014/main" id="{89C04837-72C9-4600-8315-9FFC99F9B34B}"/>
              </a:ext>
            </a:extLst>
          </p:cNvPr>
          <p:cNvGraphicFramePr>
            <a:graphicFrameLocks noGrp="1"/>
          </p:cNvGraphicFramePr>
          <p:nvPr/>
        </p:nvGraphicFramePr>
        <p:xfrm>
          <a:off x="304800" y="1371600"/>
          <a:ext cx="8610600" cy="5334000"/>
        </p:xfrm>
        <a:graphic>
          <a:graphicData uri="http://schemas.openxmlformats.org/drawingml/2006/table">
            <a:tbl>
              <a:tblPr firstRow="1" firstCol="1" bandRow="1">
                <a:tableStyleId>{5C22544A-7EE6-4342-B048-85BDC9FD1C3A}</a:tableStyleId>
              </a:tblPr>
              <a:tblGrid>
                <a:gridCol w="3906661">
                  <a:extLst>
                    <a:ext uri="{9D8B030D-6E8A-4147-A177-3AD203B41FA5}">
                      <a16:colId xmlns:a16="http://schemas.microsoft.com/office/drawing/2014/main" val="2299928019"/>
                    </a:ext>
                  </a:extLst>
                </a:gridCol>
                <a:gridCol w="4703939">
                  <a:extLst>
                    <a:ext uri="{9D8B030D-6E8A-4147-A177-3AD203B41FA5}">
                      <a16:colId xmlns:a16="http://schemas.microsoft.com/office/drawing/2014/main" val="1765234689"/>
                    </a:ext>
                  </a:extLst>
                </a:gridCol>
              </a:tblGrid>
              <a:tr h="400144">
                <a:tc>
                  <a:txBody>
                    <a:bodyPr vert="horz" wrap="square"/>
                    <a:lstStyle/>
                    <a:p>
                      <a:pPr algn="ctr">
                        <a:lnSpc>
                          <a:spcPct val="107000"/>
                        </a:lnSpc>
                        <a:spcAft>
                          <a:spcPct val="0"/>
                        </a:spcAft>
                      </a:pPr>
                      <a:r>
                        <a:rPr lang="en-US" sz="2000">
                          <a:solidFill>
                            <a:srgbClr val="FF0000"/>
                          </a:solidFill>
                          <a:effectLst/>
                          <a:latin typeface="Times New Roman" panose="02020603050405020304" pitchFamily="18" charset="0"/>
                          <a:cs typeface="Times New Roman" panose="02020603050405020304" pitchFamily="18" charset="0"/>
                        </a:rPr>
                        <a:t>HOẠT ĐỘNG ĐÀO TẠO</a:t>
                      </a:r>
                      <a:endParaRPr lang="en-US" sz="20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6">
                        <a:lumMod val="20000"/>
                        <a:lumOff val="80000"/>
                      </a:schemeClr>
                    </a:solidFill>
                  </a:tcPr>
                </a:tc>
                <a:tc>
                  <a:txBody>
                    <a:bodyPr vert="horz" wrap="square"/>
                    <a:lstStyle/>
                    <a:p>
                      <a:pPr algn="ctr">
                        <a:lnSpc>
                          <a:spcPct val="107000"/>
                        </a:lnSpc>
                        <a:spcAft>
                          <a:spcPct val="0"/>
                        </a:spcAft>
                      </a:pPr>
                      <a:r>
                        <a:rPr lang="en-US" sz="2000">
                          <a:solidFill>
                            <a:srgbClr val="FF0000"/>
                          </a:solidFill>
                          <a:effectLst/>
                          <a:latin typeface="Times New Roman" panose="02020603050405020304" pitchFamily="18" charset="0"/>
                          <a:cs typeface="Times New Roman" panose="02020603050405020304" pitchFamily="18" charset="0"/>
                        </a:rPr>
                        <a:t>CÔNG TÁC SINH VIÊN</a:t>
                      </a:r>
                      <a:endParaRPr lang="en-US" sz="2000">
                        <a:solidFill>
                          <a:srgbClr val="FF0000"/>
                        </a:solidFill>
                        <a:effectLst/>
                        <a:latin typeface="Times New Roman" pitchFamily="18" charset="0"/>
                        <a:ea typeface="Calibri" panose="020f0502020204030204" pitchFamily="34" charset="0"/>
                        <a:cs typeface="Times New Roman" panose="02020603050405020304" pitchFamily="18"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4217025882"/>
                  </a:ext>
                </a:extLst>
              </a:tr>
              <a:tr h="4933856">
                <a:tc>
                  <a:txBody>
                    <a:bodyPr vert="horz" wrap="square"/>
                    <a:lstStyle/>
                    <a:p>
                      <a:pPr marL="342900" indent="-342900">
                        <a:lnSpc>
                          <a:spcPct val="107000"/>
                        </a:lnSpc>
                        <a:spcAft>
                          <a:spcPct val="0"/>
                        </a:spcAft>
                        <a:buFont typeface="Arial" pitchFamily="34" charset="0"/>
                        <a:buChar char="•"/>
                      </a:pPr>
                      <a:endParaRPr lang="en-US" sz="2000" b="0">
                        <a:effectLst/>
                        <a:latin typeface="Times New Roman" pitchFamily="18" charset="0"/>
                        <a:cs typeface="Times New Roman" panose="02020603050405020304" pitchFamily="18" charset="0"/>
                      </a:endParaRPr>
                    </a:p>
                    <a:p>
                      <a:pPr marL="342900" indent="-342900">
                        <a:lnSpc>
                          <a:spcPct val="107000"/>
                        </a:lnSpc>
                        <a:spcAft>
                          <a:spcPct val="0"/>
                        </a:spcAft>
                        <a:buFont typeface="Arial" pitchFamily="34" charset="0"/>
                        <a:buChar char="•"/>
                      </a:pPr>
                      <a:r>
                        <a:rPr lang="en-US" sz="2000" b="0" err="1">
                          <a:effectLst/>
                          <a:latin typeface="Times New Roman" panose="02020603050405020304" pitchFamily="18" charset="0"/>
                          <a:cs typeface="Times New Roman" panose="02020603050405020304" pitchFamily="18" charset="0"/>
                        </a:rPr>
                        <a:t>Tổ chức thi, chấm thi học phần;</a:t>
                      </a:r>
                    </a:p>
                    <a:p>
                      <a:pPr marL="342900" indent="-342900">
                        <a:lnSpc>
                          <a:spcPct val="107000"/>
                        </a:lnSpc>
                        <a:spcAft>
                          <a:spcPct val="0"/>
                        </a:spcAft>
                        <a:buFont typeface="Arial" pitchFamily="34" charset="0"/>
                        <a:buChar char="•"/>
                      </a:pPr>
                      <a:r>
                        <a:rPr lang="en-US" sz="2000" b="0" err="1">
                          <a:effectLst/>
                          <a:latin typeface="Times New Roman" panose="02020603050405020304" pitchFamily="18" charset="0"/>
                          <a:cs typeface="Times New Roman" panose="02020603050405020304" pitchFamily="18" charset="0"/>
                        </a:rPr>
                        <a:t>Quản lý điểm trên hệ thống;</a:t>
                      </a:r>
                    </a:p>
                    <a:p>
                      <a:pPr marL="342900" indent="-342900">
                        <a:lnSpc>
                          <a:spcPct val="107000"/>
                        </a:lnSpc>
                        <a:spcAft>
                          <a:spcPct val="0"/>
                        </a:spcAft>
                        <a:buFont typeface="Arial" pitchFamily="34" charset="0"/>
                        <a:buChar char="•"/>
                      </a:pPr>
                      <a:r>
                        <a:rPr lang="en-US" sz="2000" b="0" err="1">
                          <a:effectLst/>
                          <a:latin typeface="Times New Roman" panose="02020603050405020304" pitchFamily="18" charset="0"/>
                          <a:cs typeface="Times New Roman" panose="02020603050405020304" pitchFamily="18" charset="0"/>
                        </a:rPr>
                        <a:t>Đăng ký học phần, học lại, hủy môn;</a:t>
                      </a:r>
                    </a:p>
                    <a:p>
                      <a:pPr marL="342900" indent="-342900">
                        <a:lnSpc>
                          <a:spcPct val="107000"/>
                        </a:lnSpc>
                        <a:spcAft>
                          <a:spcPct val="0"/>
                        </a:spcAft>
                        <a:buFont typeface="Arial" pitchFamily="34" charset="0"/>
                        <a:buChar char="•"/>
                      </a:pPr>
                      <a:r>
                        <a:rPr lang="en-US" sz="2000" b="0" err="1">
                          <a:effectLst/>
                          <a:latin typeface="Times New Roman" panose="02020603050405020304" pitchFamily="18" charset="0"/>
                          <a:cs typeface="Times New Roman" panose="02020603050405020304" pitchFamily="18" charset="0"/>
                        </a:rPr>
                        <a:t>Học kỳ phụ;</a:t>
                      </a:r>
                    </a:p>
                    <a:p>
                      <a:pPr marL="342900" indent="-342900">
                        <a:lnSpc>
                          <a:spcPct val="107000"/>
                        </a:lnSpc>
                        <a:spcAft>
                          <a:spcPct val="0"/>
                        </a:spcAft>
                        <a:buFont typeface="Arial" pitchFamily="34" charset="0"/>
                        <a:buChar char="•"/>
                      </a:pPr>
                      <a:r>
                        <a:rPr lang="en-US" sz="2000" b="0" err="1">
                          <a:effectLst/>
                          <a:latin typeface="Times New Roman" panose="02020603050405020304" pitchFamily="18" charset="0"/>
                          <a:cs typeface="Times New Roman" panose="02020603050405020304" pitchFamily="18" charset="0"/>
                        </a:rPr>
                        <a:t>Thời khóa biểu;</a:t>
                      </a:r>
                    </a:p>
                    <a:p>
                      <a:pPr marL="342900" indent="-342900">
                        <a:lnSpc>
                          <a:spcPct val="107000"/>
                        </a:lnSpc>
                        <a:spcAft>
                          <a:spcPct val="0"/>
                        </a:spcAft>
                        <a:buFont typeface="Arial" pitchFamily="34" charset="0"/>
                        <a:buChar char="•"/>
                      </a:pPr>
                      <a:r>
                        <a:rPr lang="en-US" sz="2000" b="0" err="1">
                          <a:effectLst/>
                          <a:latin typeface="Times New Roman" panose="02020603050405020304" pitchFamily="18" charset="0"/>
                          <a:cs typeface="Times New Roman" panose="02020603050405020304" pitchFamily="18" charset="0"/>
                        </a:rPr>
                        <a:t>Học cùng lúc 2 ngành;</a:t>
                      </a:r>
                    </a:p>
                    <a:p>
                      <a:pPr marL="342900" indent="-342900">
                        <a:lnSpc>
                          <a:spcPct val="107000"/>
                        </a:lnSpc>
                        <a:spcAft>
                          <a:spcPct val="0"/>
                        </a:spcAft>
                        <a:buFont typeface="Arial" pitchFamily="34" charset="0"/>
                        <a:buChar char="•"/>
                      </a:pPr>
                      <a:r>
                        <a:rPr lang="en-US" sz="2000" b="0" err="1">
                          <a:effectLst/>
                          <a:latin typeface="Times New Roman" panose="02020603050405020304" pitchFamily="18" charset="0"/>
                          <a:cs typeface="Times New Roman" panose="02020603050405020304" pitchFamily="18" charset="0"/>
                        </a:rPr>
                        <a:t>Thực tập s</a:t>
                      </a:r>
                      <a:r>
                        <a:rPr lang="vi-VN" sz="2000" b="0">
                          <a:effectLst/>
                          <a:latin typeface="Times New Roman" panose="02020603050405020304" pitchFamily="18" charset="0"/>
                          <a:cs typeface="Times New Roman" panose="02020603050405020304" pitchFamily="18" charset="0"/>
                        </a:rPr>
                        <a:t>ư</a:t>
                      </a:r>
                      <a:r>
                        <a:rPr lang="en-US" sz="2000" b="0">
                          <a:effectLst/>
                          <a:latin typeface="Times New Roman" panose="02020603050405020304" pitchFamily="18" charset="0"/>
                          <a:cs typeface="Times New Roman" panose="02020603050405020304" pitchFamily="18" charset="0"/>
                        </a:rPr>
                        <a:t> phạm, thực tập chuyên ngành;</a:t>
                      </a:r>
                    </a:p>
                    <a:p>
                      <a:pPr marL="342900" indent="-342900">
                        <a:lnSpc>
                          <a:spcPct val="107000"/>
                        </a:lnSpc>
                        <a:spcAft>
                          <a:spcPct val="0"/>
                        </a:spcAft>
                        <a:buFont typeface="Arial" pitchFamily="34" charset="0"/>
                        <a:buChar char="•"/>
                      </a:pPr>
                      <a:r>
                        <a:rPr lang="en-US" sz="2000" b="0" err="1">
                          <a:effectLst/>
                          <a:latin typeface="Times New Roman" panose="02020603050405020304" pitchFamily="18" charset="0"/>
                          <a:cs typeface="Times New Roman" panose="02020603050405020304" pitchFamily="18" charset="0"/>
                        </a:rPr>
                        <a:t>Bảo vệ KLTN, thi học phần thay thế KLTN, xét TN;</a:t>
                      </a:r>
                    </a:p>
                    <a:p>
                      <a:pPr marL="342900" indent="-342900">
                        <a:lnSpc>
                          <a:spcPct val="107000"/>
                        </a:lnSpc>
                        <a:spcAft>
                          <a:spcPct val="0"/>
                        </a:spcAft>
                        <a:buFont typeface="Arial" pitchFamily="34" charset="0"/>
                        <a:buChar char="•"/>
                      </a:pPr>
                      <a:r>
                        <a:rPr lang="en-US" sz="2000" b="0" err="1">
                          <a:effectLst/>
                          <a:latin typeface="Times New Roman" panose="02020603050405020304" pitchFamily="18" charset="0"/>
                          <a:cs typeface="Times New Roman" panose="02020603050405020304" pitchFamily="18" charset="0"/>
                        </a:rPr>
                        <a:t>Văn bằng, chứng chỉ;</a:t>
                      </a:r>
                    </a:p>
                    <a:p>
                      <a:pPr marL="342900" indent="-342900">
                        <a:lnSpc>
                          <a:spcPct val="107000"/>
                        </a:lnSpc>
                        <a:spcAft>
                          <a:spcPct val="0"/>
                        </a:spcAft>
                        <a:buFont typeface="Arial" pitchFamily="34" charset="0"/>
                        <a:buChar char="•"/>
                      </a:pPr>
                      <a:r>
                        <a:rPr lang="en-US" sz="2000" b="0">
                          <a:effectLst/>
                          <a:latin typeface="Times New Roman" panose="02020603050405020304" pitchFamily="18" charset="0"/>
                          <a:cs typeface="Times New Roman" panose="02020603050405020304" pitchFamily="18" charset="0"/>
                        </a:rPr>
                        <a:t>…</a:t>
                      </a:r>
                    </a:p>
                    <a:p>
                      <a:pPr marL="0" indent="0">
                        <a:lnSpc>
                          <a:spcPct val="107000"/>
                        </a:lnSpc>
                        <a:spcAft>
                          <a:spcPct val="0"/>
                        </a:spcAft>
                        <a:buFont typeface="Arial" pitchFamily="34" charset="0"/>
                        <a:buNone/>
                      </a:pPr>
                      <a:endParaRPr lang="en-US" sz="2000" b="0">
                        <a:effectLst/>
                        <a:latin typeface="Times New Roman" panose="02020603050405020304" pitchFamily="18" charset="0"/>
                        <a:cs typeface="Times New Roman" panose="02020603050405020304" pitchFamily="18" charset="0"/>
                      </a:endParaRPr>
                    </a:p>
                  </a:txBody>
                  <a:tcPr marL="68580" marR="68580" marT="0" marB="0"/>
                </a:tc>
                <a:tc>
                  <a:txBody>
                    <a:bodyPr vert="horz" wrap="square"/>
                    <a:lstStyle/>
                    <a:p>
                      <a:pPr marL="342900" indent="-342900" algn="just">
                        <a:lnSpc>
                          <a:spcPct val="107000"/>
                        </a:lnSpc>
                        <a:spcAft>
                          <a:spcPct val="0"/>
                        </a:spcAft>
                        <a:buFont typeface="Arial" pitchFamily="34" charset="0"/>
                        <a:buChar char="•"/>
                      </a:pPr>
                      <a:endParaRPr lang="en-US" sz="2000">
                        <a:solidFill>
                          <a:schemeClr val="bg1"/>
                        </a:solidFill>
                        <a:effectLst/>
                        <a:latin typeface="Times New Roman" pitchFamily="18" charset="0"/>
                        <a:cs typeface="Times New Roman" panose="02020603050405020304" pitchFamily="18" charset="0"/>
                      </a:endParaRPr>
                    </a:p>
                    <a:p>
                      <a:pPr marL="342900" indent="-342900" algn="just">
                        <a:lnSpc>
                          <a:spcPct val="107000"/>
                        </a:lnSpc>
                        <a:spcAft>
                          <a:spcPct val="0"/>
                        </a:spcAft>
                        <a:buFont typeface="Arial" pitchFamily="34" charset="0"/>
                        <a:buChar char="•"/>
                      </a:pPr>
                      <a:r>
                        <a:rPr lang="en-US" sz="2000" err="1">
                          <a:solidFill>
                            <a:schemeClr val="bg1"/>
                          </a:solidFill>
                          <a:effectLst/>
                          <a:latin typeface="Times New Roman" panose="02020603050405020304" pitchFamily="18" charset="0"/>
                          <a:cs typeface="Times New Roman" panose="02020603050405020304" pitchFamily="18" charset="0"/>
                        </a:rPr>
                        <a:t>Công tác chính trị, t</a:t>
                      </a:r>
                      <a:r>
                        <a:rPr lang="vi-VN" sz="2000">
                          <a:solidFill>
                            <a:schemeClr val="bg1"/>
                          </a:solidFill>
                          <a:effectLst/>
                          <a:latin typeface="Times New Roman" panose="02020603050405020304" pitchFamily="18" charset="0"/>
                          <a:cs typeface="Times New Roman" panose="02020603050405020304" pitchFamily="18" charset="0"/>
                        </a:rPr>
                        <a:t>ư</a:t>
                      </a:r>
                      <a:r>
                        <a:rPr lang="en-US" sz="2000">
                          <a:solidFill>
                            <a:schemeClr val="bg1"/>
                          </a:solidFill>
                          <a:effectLst/>
                          <a:latin typeface="Times New Roman" panose="02020603050405020304" pitchFamily="18" charset="0"/>
                          <a:cs typeface="Times New Roman" panose="02020603050405020304" pitchFamily="18" charset="0"/>
                        </a:rPr>
                        <a:t> t</a:t>
                      </a:r>
                      <a:r>
                        <a:rPr lang="vi-VN" sz="2000">
                          <a:solidFill>
                            <a:schemeClr val="bg1"/>
                          </a:solidFill>
                          <a:effectLst/>
                          <a:latin typeface="Times New Roman" panose="02020603050405020304" pitchFamily="18" charset="0"/>
                          <a:cs typeface="Times New Roman" panose="02020603050405020304" pitchFamily="18" charset="0"/>
                        </a:rPr>
                        <a:t>ư</a:t>
                      </a:r>
                      <a:r>
                        <a:rPr lang="en-US" sz="2000" err="1">
                          <a:solidFill>
                            <a:schemeClr val="bg1"/>
                          </a:solidFill>
                          <a:effectLst/>
                          <a:latin typeface="Times New Roman" panose="02020603050405020304" pitchFamily="18" charset="0"/>
                          <a:cs typeface="Times New Roman" panose="02020603050405020304" pitchFamily="18" charset="0"/>
                        </a:rPr>
                        <a:t>ởng, đạo đức, lối sống trong SV; Các phong trào, cuộc thi, ch</a:t>
                      </a:r>
                      <a:r>
                        <a:rPr lang="vi-VN" sz="2000">
                          <a:solidFill>
                            <a:schemeClr val="bg1"/>
                          </a:solidFill>
                          <a:effectLst/>
                          <a:latin typeface="Times New Roman" panose="02020603050405020304" pitchFamily="18" charset="0"/>
                          <a:cs typeface="Times New Roman" panose="02020603050405020304" pitchFamily="18" charset="0"/>
                        </a:rPr>
                        <a:t>ư</a:t>
                      </a:r>
                      <a:r>
                        <a:rPr lang="en-US" sz="2000" err="1">
                          <a:solidFill>
                            <a:schemeClr val="bg1"/>
                          </a:solidFill>
                          <a:effectLst/>
                          <a:latin typeface="Times New Roman" panose="02020603050405020304" pitchFamily="18" charset="0"/>
                          <a:cs typeface="Times New Roman" panose="02020603050405020304" pitchFamily="18" charset="0"/>
                        </a:rPr>
                        <a:t>ơng trình, sự kiện,… trong SV;</a:t>
                      </a:r>
                    </a:p>
                    <a:p>
                      <a:pPr marL="342900" indent="-342900" algn="just">
                        <a:lnSpc>
                          <a:spcPct val="107000"/>
                        </a:lnSpc>
                        <a:spcAft>
                          <a:spcPct val="0"/>
                        </a:spcAft>
                        <a:buFont typeface="Arial" pitchFamily="34" charset="0"/>
                        <a:buChar char="•"/>
                      </a:pPr>
                      <a:r>
                        <a:rPr lang="en-US" sz="2000" err="1">
                          <a:solidFill>
                            <a:schemeClr val="bg1"/>
                          </a:solidFill>
                          <a:effectLst/>
                          <a:latin typeface="Times New Roman" panose="02020603050405020304" pitchFamily="18" charset="0"/>
                          <a:cs typeface="Times New Roman" panose="02020603050405020304" pitchFamily="18" charset="0"/>
                        </a:rPr>
                        <a:t>Quản lý các CLB/Đội trong SV;</a:t>
                      </a:r>
                    </a:p>
                    <a:p>
                      <a:pPr marL="342900" indent="-342900" algn="just">
                        <a:lnSpc>
                          <a:spcPct val="107000"/>
                        </a:lnSpc>
                        <a:spcAft>
                          <a:spcPct val="0"/>
                        </a:spcAft>
                        <a:buFont typeface="Arial" pitchFamily="34" charset="0"/>
                        <a:buChar char="•"/>
                      </a:pPr>
                      <a:r>
                        <a:rPr lang="en-US" sz="2000" err="1">
                          <a:solidFill>
                            <a:schemeClr val="bg1"/>
                          </a:solidFill>
                          <a:effectLst/>
                          <a:latin typeface="Times New Roman" panose="02020603050405020304" pitchFamily="18" charset="0"/>
                          <a:cs typeface="Times New Roman" panose="02020603050405020304" pitchFamily="18" charset="0"/>
                        </a:rPr>
                        <a:t>Quản lý hồ sơ sinh viên; Làm thẻ sinh viên;</a:t>
                      </a:r>
                    </a:p>
                    <a:p>
                      <a:pPr marL="342900" indent="-342900" algn="just">
                        <a:lnSpc>
                          <a:spcPct val="107000"/>
                        </a:lnSpc>
                        <a:spcAft>
                          <a:spcPct val="0"/>
                        </a:spcAft>
                        <a:buFont typeface="Arial" pitchFamily="34" charset="0"/>
                        <a:buChar char="•"/>
                      </a:pPr>
                      <a:r>
                        <a:rPr lang="en-US" sz="2000" err="1">
                          <a:solidFill>
                            <a:schemeClr val="bg1"/>
                          </a:solidFill>
                          <a:effectLst/>
                          <a:latin typeface="Times New Roman" panose="02020603050405020304" pitchFamily="18" charset="0"/>
                          <a:cs typeface="Times New Roman" panose="02020603050405020304" pitchFamily="18" charset="0"/>
                        </a:rPr>
                        <a:t>Kết quả rèn luyện trong sinh viên;</a:t>
                      </a:r>
                    </a:p>
                    <a:p>
                      <a:pPr marL="342900" indent="-342900" algn="just">
                        <a:lnSpc>
                          <a:spcPct val="107000"/>
                        </a:lnSpc>
                        <a:spcAft>
                          <a:spcPct val="0"/>
                        </a:spcAft>
                        <a:buFont typeface="Arial" pitchFamily="34" charset="0"/>
                        <a:buChar char="•"/>
                      </a:pPr>
                      <a:r>
                        <a:rPr lang="en-US" sz="2000" err="1">
                          <a:solidFill>
                            <a:schemeClr val="bg1"/>
                          </a:solidFill>
                          <a:effectLst/>
                          <a:latin typeface="Times New Roman" panose="02020603050405020304" pitchFamily="18" charset="0"/>
                          <a:cs typeface="Times New Roman" panose="02020603050405020304" pitchFamily="18" charset="0"/>
                        </a:rPr>
                        <a:t>Chế độ chính sách; Học bổng (trong và ngoài trường);</a:t>
                      </a:r>
                    </a:p>
                    <a:p>
                      <a:pPr marL="342900" indent="-342900" algn="just">
                        <a:lnSpc>
                          <a:spcPct val="107000"/>
                        </a:lnSpc>
                        <a:spcAft>
                          <a:spcPct val="0"/>
                        </a:spcAft>
                        <a:buFont typeface="Arial" pitchFamily="34" charset="0"/>
                        <a:buChar char="•"/>
                      </a:pPr>
                      <a:r>
                        <a:rPr lang="en-US" sz="2000" err="1">
                          <a:solidFill>
                            <a:schemeClr val="bg1"/>
                          </a:solidFill>
                          <a:effectLst/>
                          <a:latin typeface="Times New Roman" panose="02020603050405020304" pitchFamily="18" charset="0"/>
                          <a:cs typeface="Times New Roman" panose="02020603050405020304" pitchFamily="18" charset="0"/>
                        </a:rPr>
                        <a:t>Bảo lưu, thôi học, chuyển trường…;</a:t>
                      </a:r>
                    </a:p>
                    <a:p>
                      <a:pPr marL="342900" indent="-342900" algn="just">
                        <a:lnSpc>
                          <a:spcPct val="107000"/>
                        </a:lnSpc>
                        <a:spcAft>
                          <a:spcPct val="0"/>
                        </a:spcAft>
                        <a:buFont typeface="Arial" pitchFamily="34" charset="0"/>
                        <a:buChar char="•"/>
                      </a:pPr>
                      <a:r>
                        <a:rPr lang="en-US" sz="2000" err="1">
                          <a:solidFill>
                            <a:schemeClr val="bg1"/>
                          </a:solidFill>
                          <a:effectLst/>
                          <a:latin typeface="Times New Roman" panose="02020603050405020304" pitchFamily="18" charset="0"/>
                          <a:cs typeface="Times New Roman" panose="02020603050405020304" pitchFamily="18" charset="0"/>
                        </a:rPr>
                        <a:t>Khen th</a:t>
                      </a:r>
                      <a:r>
                        <a:rPr lang="vi-VN" sz="2000">
                          <a:solidFill>
                            <a:schemeClr val="bg1"/>
                          </a:solidFill>
                          <a:effectLst/>
                          <a:latin typeface="Times New Roman" panose="02020603050405020304" pitchFamily="18" charset="0"/>
                          <a:cs typeface="Times New Roman" panose="02020603050405020304" pitchFamily="18" charset="0"/>
                        </a:rPr>
                        <a:t>ư</a:t>
                      </a:r>
                      <a:r>
                        <a:rPr lang="en-US" sz="2000" err="1">
                          <a:solidFill>
                            <a:schemeClr val="bg1"/>
                          </a:solidFill>
                          <a:effectLst/>
                          <a:latin typeface="Times New Roman" panose="02020603050405020304" pitchFamily="18" charset="0"/>
                          <a:cs typeface="Times New Roman" panose="02020603050405020304" pitchFamily="18" charset="0"/>
                        </a:rPr>
                        <a:t>ởng, kỷ luật;</a:t>
                      </a:r>
                    </a:p>
                    <a:p>
                      <a:pPr marL="342900" indent="-342900" algn="just">
                        <a:lnSpc>
                          <a:spcPct val="107000"/>
                        </a:lnSpc>
                        <a:spcAft>
                          <a:spcPct val="0"/>
                        </a:spcAft>
                        <a:buFont typeface="Arial" pitchFamily="34" charset="0"/>
                        <a:buChar char="•"/>
                      </a:pPr>
                      <a:r>
                        <a:rPr lang="en-US" sz="2000" err="1">
                          <a:solidFill>
                            <a:schemeClr val="bg1"/>
                          </a:solidFill>
                          <a:effectLst/>
                          <a:latin typeface="Times New Roman" panose="02020603050405020304" pitchFamily="18" charset="0"/>
                          <a:cs typeface="Times New Roman" panose="02020603050405020304" pitchFamily="18" charset="0"/>
                        </a:rPr>
                        <a:t>Giải quyết các thủ tục hành chính cho sinh viên; ….</a:t>
                      </a:r>
                      <a:endParaRPr lang="en-US" sz="2000">
                        <a:solidFill>
                          <a:schemeClr val="bg1"/>
                        </a:solidFill>
                        <a:effectLst/>
                        <a:latin typeface="Times New Roman" pitchFamily="18" charset="0"/>
                        <a:ea typeface="Calibri" panose="020f0502020204030204" pitchFamily="34" charset="0"/>
                        <a:cs typeface="Times New Roman" panose="02020603050405020304" pitchFamily="18" charset="0"/>
                      </a:endParaRPr>
                    </a:p>
                  </a:txBody>
                  <a:tcPr marL="68580" marR="68580" marT="0" marB="0">
                    <a:solidFill>
                      <a:srgbClr val="0070C0"/>
                    </a:solidFill>
                  </a:tcPr>
                </a:tc>
                <a:extLst>
                  <a:ext uri="{0D108BD9-81ED-4DB2-BD59-A6C34878D82A}">
                    <a16:rowId xmlns:a16="http://schemas.microsoft.com/office/drawing/2014/main" val="855595451"/>
                  </a:ext>
                </a:extLst>
              </a:tr>
            </a:tbl>
          </a:graphicData>
        </a:graphic>
      </p:graphicFrame>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8" name="Rectangle 85"/>
          <p:cNvSpPr>
            <a:spLocks noGrp="1" noChangeArrowheads="1"/>
          </p:cNvSpPr>
          <p:nvPr>
            <p:ph type="title"/>
          </p:nvPr>
        </p:nvSpPr>
        <p:spPr/>
        <p:txBody>
          <a:bodyPr/>
          <a:lstStyle/>
          <a:p>
            <a:endParaRPr lang="en-US" altLang="en-US" smtClean="0"/>
          </a:p>
        </p:txBody>
      </p:sp>
      <p:pic>
        <p:nvPicPr>
          <p:cNvPr id="34819" name="Picture 4" descr="untitled"/>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0" name="Picture 160" descr="HPU2 logo"/>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4229100" y="439738"/>
            <a:ext cx="685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46" name="Text Box 162">
            <a:extLst>
              <a:ext uri="{FF2B5EF4-FFF2-40B4-BE49-F238E27FC236}">
                <a16:creationId xmlns:a16="http://schemas.microsoft.com/office/drawing/2014/main" id="{C5E2A509-C22A-4C79-A8E1-CBE81B4277FE}"/>
              </a:ext>
            </a:extLst>
          </p:cNvPr>
          <p:cNvSpPr txBox="1">
            <a:spLocks noChangeArrowheads="1"/>
          </p:cNvSpPr>
          <p:nvPr/>
        </p:nvSpPr>
        <p:spPr bwMode="auto">
          <a:xfrm>
            <a:off x="723900" y="1390650"/>
            <a:ext cx="7620000" cy="1717675"/>
          </a:xfrm>
          <a:prstGeom prst="rect">
            <a:avLst/>
          </a:prstGeom>
          <a:noFill/>
          <a:ln>
            <a:noFill/>
          </a:ln>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20000"/>
              </a:spcBef>
              <a:buClr>
                <a:srgbClr val="220D8D"/>
              </a:buClr>
              <a:defRPr/>
            </a:pPr>
            <a:r>
              <a:rPr lang="sv-SE" sz="2400" b="1">
                <a:solidFill>
                  <a:schemeClr val="bg1"/>
                </a:solidFill>
                <a:cs typeface="+mn-cs"/>
              </a:rPr>
              <a:t>MỘT SỐ NỘI DUNG CƠ BẢN </a:t>
            </a:r>
          </a:p>
          <a:p>
            <a:pPr algn="ctr">
              <a:spcBef>
                <a:spcPct val="20000"/>
              </a:spcBef>
              <a:buClr>
                <a:srgbClr val="220D8D"/>
              </a:buClr>
              <a:defRPr/>
            </a:pPr>
            <a:r>
              <a:rPr lang="sv-SE" sz="2400" b="1">
                <a:solidFill>
                  <a:schemeClr val="bg1"/>
                </a:solidFill>
                <a:cs typeface="+mn-cs"/>
              </a:rPr>
              <a:t>CỦA QUY ĐỊNH VỀ CÔNG TÁC SINH VIÊN Ở TRƯỜNG ĐHSP HÀ NỘI 2</a:t>
            </a:r>
          </a:p>
          <a:p>
            <a:pPr algn="ctr">
              <a:spcBef>
                <a:spcPct val="20000"/>
              </a:spcBef>
              <a:buClr>
                <a:srgbClr val="220D8D"/>
              </a:buClr>
              <a:defRPr/>
            </a:pPr>
            <a:r>
              <a:rPr lang="sv-SE" sz="2400" i="1">
                <a:solidFill>
                  <a:srgbClr val="FFFF00"/>
                </a:solidFill>
                <a:cs typeface="+mn-cs"/>
              </a:rPr>
              <a:t>(Quyết định số 930/QĐ-ĐHSPHN2, ngày 22/8/2016) </a:t>
            </a:r>
          </a:p>
        </p:txBody>
      </p:sp>
      <p:pic>
        <p:nvPicPr>
          <p:cNvPr id="34822" name="Picture 1"/>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1066800" y="3108325"/>
            <a:ext cx="6934200" cy="367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sld>
</file>

<file path=ppt/slides/slide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2" name="Title 1"/>
          <p:cNvSpPr>
            <a:spLocks noGrp="1"/>
          </p:cNvSpPr>
          <p:nvPr>
            <p:ph type="title"/>
          </p:nvPr>
        </p:nvSpPr>
        <p:spPr>
          <a:xfrm>
            <a:off x="342900" y="1219200"/>
            <a:ext cx="8458200" cy="5295900"/>
          </a:xfrm>
        </p:spPr>
        <p:txBody>
          <a:bodyPr/>
          <a:lstStyle/>
          <a:p>
            <a:pPr>
              <a:lnSpc>
                <a:spcPct val="120000"/>
              </a:lnSpc>
            </a:pPr>
            <a:r>
              <a:rPr lang="en-US" altLang="en-US" sz="2400" b="1" smtClean="0">
                <a:solidFill>
                  <a:srgbClr val="FF0000"/>
                </a:solidFill>
                <a:latin typeface="Times New Roman" panose="02020603050405020304" pitchFamily="18" charset="0"/>
                <a:cs typeface="Times New Roman" panose="02020603050405020304" pitchFamily="18" charset="0"/>
              </a:rPr>
              <a:t>Điều 4. Nghĩa vụ của sinh viên</a:t>
            </a:r>
            <a:br>
              <a:rPr lang="en-US" altLang="en-US" sz="2400" smtClean="0">
                <a:solidFill>
                  <a:srgbClr val="0000CC"/>
                </a:solidFill>
                <a:latin typeface="Times New Roman" panose="02020603050405020304" pitchFamily="18" charset="0"/>
                <a:cs typeface="Times New Roman" panose="02020603050405020304" pitchFamily="18" charset="0"/>
              </a:rPr>
            </a:br>
            <a:r>
              <a:rPr lang="vi-VN" altLang="en-US" sz="2400" smtClean="0">
                <a:solidFill>
                  <a:srgbClr val="0000CC"/>
                </a:solidFill>
                <a:latin typeface="Times New Roman" panose="02020603050405020304" pitchFamily="18" charset="0"/>
                <a:cs typeface="Times New Roman" panose="02020603050405020304" pitchFamily="18" charset="0"/>
              </a:rPr>
              <a:t>1. </a:t>
            </a:r>
            <a:r>
              <a:rPr lang="en-US" altLang="en-US" sz="2400" smtClean="0">
                <a:solidFill>
                  <a:srgbClr val="0000CC"/>
                </a:solidFill>
                <a:latin typeface="Times New Roman" panose="02020603050405020304" pitchFamily="18" charset="0"/>
                <a:cs typeface="Times New Roman" panose="02020603050405020304" pitchFamily="18" charset="0"/>
              </a:rPr>
              <a:t>Chấp hành chủ trương, đường lối của Đảng, chính sách, pháp luật của Nhà nước, điều lệ trường đại học và các nội quy, quy định của Nhà trường.</a:t>
            </a:r>
            <a:br>
              <a:rPr lang="vi-VN" altLang="en-US" sz="2400" smtClean="0">
                <a:solidFill>
                  <a:srgbClr val="0000CC"/>
                </a:solidFill>
                <a:latin typeface="Times New Roman" panose="02020603050405020304" pitchFamily="18" charset="0"/>
                <a:cs typeface="Times New Roman" panose="02020603050405020304" pitchFamily="18" charset="0"/>
              </a:rPr>
            </a:br>
            <a:r>
              <a:rPr lang="vi-VN" altLang="en-US" sz="2400" smtClean="0">
                <a:solidFill>
                  <a:srgbClr val="0000CC"/>
                </a:solidFill>
                <a:latin typeface="Times New Roman" panose="02020603050405020304" pitchFamily="18" charset="0"/>
                <a:cs typeface="Times New Roman" panose="02020603050405020304" pitchFamily="18" charset="0"/>
              </a:rPr>
              <a:t>2. </a:t>
            </a:r>
            <a:r>
              <a:rPr lang="en-US" altLang="en-US" sz="2400" smtClean="0">
                <a:solidFill>
                  <a:srgbClr val="0000CC"/>
                </a:solidFill>
                <a:latin typeface="Times New Roman" panose="02020603050405020304" pitchFamily="18" charset="0"/>
                <a:cs typeface="Times New Roman" panose="02020603050405020304" pitchFamily="18" charset="0"/>
              </a:rPr>
              <a:t>Học tập, rèn luyện theo chương trình, kế hoạch giáo dục, đào tạo của Nhà trường; chủ động, tích cực tự học, nghiên cứu, sáng tạo và rèn luyện đạo đức, lối sống.</a:t>
            </a:r>
            <a:br>
              <a:rPr lang="vi-VN" altLang="en-US" sz="2400" smtClean="0">
                <a:solidFill>
                  <a:srgbClr val="0000CC"/>
                </a:solidFill>
                <a:latin typeface="Times New Roman" panose="02020603050405020304" pitchFamily="18" charset="0"/>
                <a:cs typeface="Times New Roman" panose="02020603050405020304" pitchFamily="18" charset="0"/>
              </a:rPr>
            </a:br>
            <a:r>
              <a:rPr lang="vi-VN" altLang="en-US" sz="2400" smtClean="0">
                <a:solidFill>
                  <a:srgbClr val="0000CC"/>
                </a:solidFill>
                <a:latin typeface="Times New Roman" panose="02020603050405020304" pitchFamily="18" charset="0"/>
                <a:cs typeface="Times New Roman" panose="02020603050405020304" pitchFamily="18" charset="0"/>
              </a:rPr>
              <a:t>3. </a:t>
            </a:r>
            <a:r>
              <a:rPr lang="en-US" altLang="en-US" sz="2400" smtClean="0">
                <a:solidFill>
                  <a:srgbClr val="0000CC"/>
                </a:solidFill>
                <a:latin typeface="Times New Roman" panose="02020603050405020304" pitchFamily="18" charset="0"/>
                <a:cs typeface="Times New Roman" panose="02020603050405020304" pitchFamily="18" charset="0"/>
              </a:rPr>
              <a:t>Tôn trọng nhà giáo, cán bộ quản lý, viên chức và nhân viên của Nhà trường; đoàn kết, giúp đỡ lẫn nhau trong quá trình học tập và rèn luyện; thực hiện tốt nếp sống văn hóa trong trường học.</a:t>
            </a:r>
            <a:br>
              <a:rPr lang="vi-VN" altLang="en-US" sz="2400" smtClean="0">
                <a:solidFill>
                  <a:srgbClr val="0000CC"/>
                </a:solidFill>
                <a:latin typeface="Times New Roman" panose="02020603050405020304" pitchFamily="18" charset="0"/>
                <a:cs typeface="Times New Roman" panose="02020603050405020304" pitchFamily="18" charset="0"/>
              </a:rPr>
            </a:br>
            <a:r>
              <a:rPr lang="vi-VN" altLang="en-US" sz="2400" smtClean="0">
                <a:solidFill>
                  <a:srgbClr val="0000CC"/>
                </a:solidFill>
                <a:latin typeface="Times New Roman" panose="02020603050405020304" pitchFamily="18" charset="0"/>
                <a:cs typeface="Times New Roman" panose="02020603050405020304" pitchFamily="18" charset="0"/>
              </a:rPr>
              <a:t>4. </a:t>
            </a:r>
            <a:r>
              <a:rPr lang="en-US" altLang="en-US" sz="2400" smtClean="0">
                <a:solidFill>
                  <a:srgbClr val="0000CC"/>
                </a:solidFill>
                <a:latin typeface="Times New Roman" panose="02020603050405020304" pitchFamily="18" charset="0"/>
                <a:cs typeface="Times New Roman" panose="02020603050405020304" pitchFamily="18" charset="0"/>
              </a:rPr>
              <a:t>Giữ gìn và bảo vệ tài sản; hành động góp phần bảo vệ, xây dựng và phát huy truyền thống của Nhà trường.</a:t>
            </a:r>
          </a:p>
        </p:txBody>
      </p:sp>
      <p:pic>
        <p:nvPicPr>
          <p:cNvPr id="36867" name="Picture 5"/>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0" y="0"/>
            <a:ext cx="9144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Lst>
  </p:timing>
</p:sld>
</file>

<file path=ppt/slides/slide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10" name="TextBox 2"/>
          <p:cNvSpPr txBox="1">
            <a:spLocks noChangeArrowheads="1"/>
          </p:cNvSpPr>
          <p:nvPr/>
        </p:nvSpPr>
        <p:spPr bwMode="auto">
          <a:xfrm>
            <a:off x="495300" y="1333500"/>
            <a:ext cx="8343900" cy="510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a:lnSpc>
                <a:spcPct val="120000"/>
              </a:lnSpc>
            </a:pPr>
            <a:r>
              <a:rPr lang="en-US" altLang="en-US" sz="2100">
                <a:solidFill>
                  <a:srgbClr val="0000CC"/>
                </a:solidFill>
                <a:latin typeface="Times New Roman" panose="02020603050405020304" pitchFamily="18" charset="0"/>
                <a:cs typeface="Times New Roman" panose="02020603050405020304" pitchFamily="18" charset="0"/>
              </a:rPr>
              <a:t>5. Thực hiện đầy đủ quy định về việc khám sức khỏe đầu khóa và khám sức khỏe định kỳ trong thời gian học tập theo quy định của Nhà trường.</a:t>
            </a:r>
          </a:p>
          <a:p>
            <a:pPr algn="just">
              <a:lnSpc>
                <a:spcPct val="120000"/>
              </a:lnSpc>
            </a:pPr>
            <a:r>
              <a:rPr lang="en-US" altLang="en-US" sz="2100">
                <a:solidFill>
                  <a:srgbClr val="0000CC"/>
                </a:solidFill>
                <a:latin typeface="Times New Roman" panose="02020603050405020304" pitchFamily="18" charset="0"/>
                <a:cs typeface="Times New Roman" panose="02020603050405020304" pitchFamily="18" charset="0"/>
              </a:rPr>
              <a:t>6. Nộp đầy đủ hồ sơ gốc sau 03 tháng kể từ ngày nhập học, bao gồm:</a:t>
            </a:r>
          </a:p>
          <a:p>
            <a:pPr algn="just">
              <a:lnSpc>
                <a:spcPct val="120000"/>
              </a:lnSpc>
            </a:pPr>
            <a:r>
              <a:rPr lang="en-US" altLang="en-US" sz="2100">
                <a:solidFill>
                  <a:srgbClr val="0000CC"/>
                </a:solidFill>
                <a:latin typeface="Times New Roman" panose="02020603050405020304" pitchFamily="18" charset="0"/>
                <a:cs typeface="Times New Roman" panose="02020603050405020304" pitchFamily="18" charset="0"/>
              </a:rPr>
              <a:t>a) Đối với những sinh viên tốt nghiệp trước năm dự tuyển: bản chính học bạ THPT, bản chính bằng tốt nghiệp THPT, sơ yếu lý lịch sinh viên, bản sao công chứng giấy khai sinh, các giấy tờ ưu tiên khác nếu có,...</a:t>
            </a:r>
          </a:p>
          <a:p>
            <a:pPr algn="just">
              <a:lnSpc>
                <a:spcPct val="120000"/>
              </a:lnSpc>
            </a:pPr>
            <a:r>
              <a:rPr lang="en-US" altLang="en-US" sz="2100">
                <a:solidFill>
                  <a:srgbClr val="0000CC"/>
                </a:solidFill>
                <a:latin typeface="Times New Roman" panose="02020603050405020304" pitchFamily="18" charset="0"/>
                <a:cs typeface="Times New Roman" panose="02020603050405020304" pitchFamily="18" charset="0"/>
              </a:rPr>
              <a:t>b) Đối với những sinh viên tốt nghiệp đúng năm dự tuyển: bản chính học bạ THPT, giấy chứng nhận tốt nghiệp tạm thời (phải nộp bản chính bằng tốt nghiệp THPT sau 06 tháng kể từ ngày nhập học), bản sao công chứng giấy khai sinh, các giấy tờ ưu tiên khác nếu có,...</a:t>
            </a:r>
          </a:p>
          <a:p>
            <a:pPr algn="just">
              <a:lnSpc>
                <a:spcPct val="120000"/>
              </a:lnSpc>
            </a:pPr>
            <a:r>
              <a:rPr lang="en-US" altLang="en-US" sz="2100">
                <a:solidFill>
                  <a:srgbClr val="0000CC"/>
                </a:solidFill>
                <a:latin typeface="Times New Roman" panose="02020603050405020304" pitchFamily="18" charset="0"/>
                <a:cs typeface="Times New Roman" panose="02020603050405020304" pitchFamily="18" charset="0"/>
              </a:rPr>
              <a:t>7. Đóng học phí, bảo hiểm y tế đầy đủ, đúng thời hạn.</a:t>
            </a:r>
          </a:p>
          <a:p>
            <a:pPr algn="just">
              <a:lnSpc>
                <a:spcPct val="120000"/>
              </a:lnSpc>
            </a:pPr>
            <a:r>
              <a:rPr lang="en-US" altLang="en-US" sz="2100">
                <a:solidFill>
                  <a:srgbClr val="0000CC"/>
                </a:solidFill>
                <a:latin typeface="Times New Roman" panose="02020603050405020304" pitchFamily="18" charset="0"/>
                <a:cs typeface="Times New Roman" panose="02020603050405020304" pitchFamily="18" charset="0"/>
              </a:rPr>
              <a:t>8. Tham gia lao động công ích, hoạt động tình nguyện, hoạt động xã hội vì cộng đồng phù hợp với năng lực và sức khỏe theo yêu cầu của Nhà trường.</a:t>
            </a:r>
          </a:p>
        </p:txBody>
      </p:sp>
      <p:pic>
        <p:nvPicPr>
          <p:cNvPr id="38915" name="Picture 2"/>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0" y="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barn(inVertical)">
                                      <p:cBhvr>
                                        <p:cTn id="7" dur="5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Lst>
  </p:timing>
</p:sld>
</file>

<file path=ppt/slides/slide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2" name="TextBox 2"/>
          <p:cNvSpPr txBox="1">
            <a:spLocks noChangeArrowheads="1"/>
          </p:cNvSpPr>
          <p:nvPr/>
        </p:nvSpPr>
        <p:spPr bwMode="auto">
          <a:xfrm>
            <a:off x="457200" y="1295400"/>
            <a:ext cx="8229600" cy="550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a:r>
              <a:rPr lang="en-US" altLang="en-US" sz="2200">
                <a:solidFill>
                  <a:srgbClr val="0000CC"/>
                </a:solidFill>
                <a:latin typeface="Times New Roman" panose="02020603050405020304" pitchFamily="18" charset="0"/>
                <a:cs typeface="Times New Roman" panose="02020603050405020304" pitchFamily="18" charset="0"/>
              </a:rPr>
              <a:t>9. Chấp hành nghĩa vụ làm việc có thời hạn theo sự điều động của Nhà nước khi được hưởng học bổng, chi phí đào tạo do Nhà nước cấp hoặc do nước ngoài tài trợ theo Hiệp định ký kết với Nhà nước, nếu không chấp hành phải bồi hoàn học bổng, chi phí đào tạo theo quy định của Nhà nước.</a:t>
            </a:r>
          </a:p>
          <a:p>
            <a:pPr algn="just"/>
            <a:r>
              <a:rPr lang="en-US" altLang="en-US" sz="2200">
                <a:solidFill>
                  <a:srgbClr val="0000CC"/>
                </a:solidFill>
                <a:latin typeface="Times New Roman" panose="02020603050405020304" pitchFamily="18" charset="0"/>
                <a:cs typeface="Times New Roman" panose="02020603050405020304" pitchFamily="18" charset="0"/>
              </a:rPr>
              <a:t>10. Tham gia phòng, chống tiêu cực, gian lận trong học tập, thi cử và các hoạt động khác của sinh viên; kịp thời báo cáo với lãnh đạo khoa/viện/trung tâm, phòng chức năng, Ban Giám hiệu hoặc các cơ quan có thẩm quyền khi phát hiện những hành vi tiêu cực, gian lận trong học tập, thi cử hoặc những hành vi vi phạm pháp luật, vi phạm nội quy, quy chế khác của sinh viên, cán bộ, nhà giáo trong trường.</a:t>
            </a:r>
          </a:p>
          <a:p>
            <a:pPr algn="just"/>
            <a:r>
              <a:rPr lang="en-US" altLang="en-US" sz="2200">
                <a:solidFill>
                  <a:srgbClr val="0000CC"/>
                </a:solidFill>
                <a:latin typeface="Times New Roman" panose="02020603050405020304" pitchFamily="18" charset="0"/>
                <a:cs typeface="Times New Roman" panose="02020603050405020304" pitchFamily="18" charset="0"/>
              </a:rPr>
              <a:t>11. Tham gia công tác bảo đảm an ninh, trật tự, an toàn giao thông, phòng chống tội phạm, tệ nạn xã hội trong trường học, gia đình và cộng đồng.</a:t>
            </a:r>
          </a:p>
          <a:p>
            <a:pPr algn="just"/>
            <a:r>
              <a:rPr lang="en-US" altLang="en-US" sz="2200">
                <a:solidFill>
                  <a:srgbClr val="0000CC"/>
                </a:solidFill>
                <a:latin typeface="Times New Roman" panose="02020603050405020304" pitchFamily="18" charset="0"/>
                <a:cs typeface="Times New Roman" panose="02020603050405020304" pitchFamily="18" charset="0"/>
              </a:rPr>
              <a:t>12. Thực hiện các nhiệm vụ khác có liên quan theo quy định của pháp luật và của Nhà trường.</a:t>
            </a:r>
          </a:p>
        </p:txBody>
      </p:sp>
      <p:pic>
        <p:nvPicPr>
          <p:cNvPr id="40963" name="Picture 3"/>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0" y="-38100"/>
            <a:ext cx="91440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tags/tag1.xml><?xml version="1.0" encoding="utf-8"?>
<p:tagLst xmlns:p="http://schemas.openxmlformats.org/presentationml/2006/main">
  <p:tag name="AS_NET" val="4.0.30319.42000"/>
  <p:tag name="AS_OS" val="Microsoft Windows NT 10.0.14393.0"/>
  <p:tag name="AS_RELEASE_DATE" val="2019.12.14"/>
  <p:tag name="AS_TITLE" val="Aspose.Slides for .NET 4.0 Client Profile"/>
  <p:tag name="AS_VERSION" val="19.12"/>
</p:tagLst>
</file>

<file path=ppt/theme/theme1.xml><?xml version="1.0" encoding="utf-8"?>
<a:theme xmlns:r="http://schemas.openxmlformats.org/officeDocument/2006/relationships" xmlns:a="http://schemas.openxmlformats.org/drawingml/2006/main" name="cdb2004 (18)">
  <a:themeElements>
    <a:clrScheme name="Office Theme 3">
      <a:dk1>
        <a:srgbClr val="000000"/>
      </a:dk1>
      <a:lt1>
        <a:srgbClr val="FFFFFF"/>
      </a:lt1>
      <a:dk2>
        <a:srgbClr val="220D8D"/>
      </a:dk2>
      <a:lt2>
        <a:srgbClr val="C0C0C0"/>
      </a:lt2>
      <a:accent1>
        <a:srgbClr val="E5730B"/>
      </a:accent1>
      <a:accent2>
        <a:srgbClr val="4FB0E1"/>
      </a:accent2>
      <a:accent3>
        <a:srgbClr val="FFFFFF"/>
      </a:accent3>
      <a:accent4>
        <a:srgbClr val="000000"/>
      </a:accent4>
      <a:accent5>
        <a:srgbClr val="F0BCAA"/>
      </a:accent5>
      <a:accent6>
        <a:srgbClr val="479FCC"/>
      </a:accent6>
      <a:hlink>
        <a:srgbClr val="1A72D2"/>
      </a:hlink>
      <a:folHlink>
        <a:srgbClr val="AAC856"/>
      </a:folHlink>
    </a:clrScheme>
    <a:fontScheme name="Office Theme">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3366"/>
        </a:dk2>
        <a:lt2>
          <a:srgbClr val="C0C0C0"/>
        </a:lt2>
        <a:accent1>
          <a:srgbClr val="229450"/>
        </a:accent1>
        <a:accent2>
          <a:srgbClr val="E3892F"/>
        </a:accent2>
        <a:accent3>
          <a:srgbClr val="FFFFFF"/>
        </a:accent3>
        <a:accent4>
          <a:srgbClr val="000000"/>
        </a:accent4>
        <a:accent5>
          <a:srgbClr val="ABC8B3"/>
        </a:accent5>
        <a:accent6>
          <a:srgbClr val="CE7C2A"/>
        </a:accent6>
        <a:hlink>
          <a:srgbClr val="0099CC"/>
        </a:hlink>
        <a:folHlink>
          <a:srgbClr val="855ADA"/>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220D8D"/>
        </a:dk2>
        <a:lt2>
          <a:srgbClr val="C0C0C0"/>
        </a:lt2>
        <a:accent1>
          <a:srgbClr val="865DE3"/>
        </a:accent1>
        <a:accent2>
          <a:srgbClr val="4FB0E1"/>
        </a:accent2>
        <a:accent3>
          <a:srgbClr val="FFFFFF"/>
        </a:accent3>
        <a:accent4>
          <a:srgbClr val="000000"/>
        </a:accent4>
        <a:accent5>
          <a:srgbClr val="C3B6EF"/>
        </a:accent5>
        <a:accent6>
          <a:srgbClr val="479FCC"/>
        </a:accent6>
        <a:hlink>
          <a:srgbClr val="1A72D2"/>
        </a:hlink>
        <a:folHlink>
          <a:srgbClr val="AAC856"/>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220D8D"/>
        </a:dk2>
        <a:lt2>
          <a:srgbClr val="C0C0C0"/>
        </a:lt2>
        <a:accent1>
          <a:srgbClr val="E5730B"/>
        </a:accent1>
        <a:accent2>
          <a:srgbClr val="4FB0E1"/>
        </a:accent2>
        <a:accent3>
          <a:srgbClr val="FFFFFF"/>
        </a:accent3>
        <a:accent4>
          <a:srgbClr val="000000"/>
        </a:accent4>
        <a:accent5>
          <a:srgbClr val="F0BCAA"/>
        </a:accent5>
        <a:accent6>
          <a:srgbClr val="479FCC"/>
        </a:accent6>
        <a:hlink>
          <a:srgbClr val="1A72D2"/>
        </a:hlink>
        <a:folHlink>
          <a:srgbClr val="AAC85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r="http://schemas.openxmlformats.org/officeDocument/2006/relationships" xmlns:a="http://schemas.openxmlformats.org/drawingml/2006/main" name="Flow">
  <a:themeElements>
    <a:clrScheme name="Flow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fontScheme name="Flow">
      <a:majorFont>
        <a:latin typeface="Calibri"/>
        <a:ea typeface="Arial"/>
        <a:cs typeface="Arial"/>
      </a:majorFont>
      <a:minorFont>
        <a:latin typeface="Constantia"/>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low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Template>cdb2004 (18)</Template>
  <Company/>
  <PresentationFormat>On-screen Show (4:3)</PresentationFormat>
  <Paragraphs>174</Paragraphs>
  <Slides>44</Slides>
  <Notes>5</Notes>
  <TotalTime>1786</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44</vt:i4>
      </vt:variant>
    </vt:vector>
  </HeadingPairs>
  <TitlesOfParts>
    <vt:vector baseType="lpstr" size="53">
      <vt:lpstr>Arial</vt:lpstr>
      <vt:lpstr>Wingdings</vt:lpstr>
      <vt:lpstr>Constantia</vt:lpstr>
      <vt:lpstr>Comic Sans MS</vt:lpstr>
      <vt:lpstr>Calibri</vt:lpstr>
      <vt:lpstr>Wingdings 2</vt:lpstr>
      <vt:lpstr>Calibri Light</vt:lpstr>
      <vt:lpstr>Times New Roman</vt:lpstr>
      <vt:lpstr>cdb2004 (18)</vt:lpstr>
      <vt:lpstr>PowerPoint Presentation</vt:lpstr>
      <vt:lpstr>TIẾN TRÌNH</vt:lpstr>
      <vt:lpstr>PowerPoint Presentation</vt:lpstr>
      <vt:lpstr>NỘI DUNG HỌC TẬP</vt:lpstr>
      <vt:lpstr>PowerPoint Presentation</vt:lpstr>
      <vt:lpstr>PowerPoint Presentation</vt:lpstr>
      <vt:lpstr>Điều 4. Nghĩa vụ của sinh viên1. Chấp hành chủ trương, đường lối của Đảng, chính sách, pháp luật của Nhà nước, điều lệ trường đại học và các nội quy, quy định của Nhà trường.2. Học tập, rèn luyện theo chương trình, kế hoạch giáo dục, đào tạo của Nhà trường; chủ động, tích cực tự học, nghiên cứu, sáng tạo và rèn luyện đạo đức, lối sống.3. Tôn trọng nhà giáo, cán bộ quản lý, viên chức và nhân viên của Nhà trường; đoàn kết, giúp đỡ lẫn nhau trong quá trình học tập và rèn luyện; thực hiện tốt nếp sống văn hóa trong trường học.4. Giữ gìn và bảo vệ tài sản; hành động góp phần bảo vệ, xây dựng và phát huy truyền thống của Nhà trường.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TRỢ CẤP XÃ HỘI2. MIỄN, GIẢM HỌC PHÍ3. HỖ TRỢ CHI PHÍ HỌC TẬP4. HỖ TRỢ HỌC TẬP5. TÍN DỤNG ƯU ĐÃI CHO SINH VIÊN6. MIỄN, GIẢM TIỀN Ở TRUNG TÂM NỘI TRÚ</vt:lpstr>
      <vt:lpstr>PowerPoint Presentation</vt:lpstr>
      <vt:lpstr>TRỢ CẤP XÃ HỘI (Tiếp)</vt:lpstr>
      <vt:lpstr>PowerPoint Presentation</vt:lpstr>
      <vt:lpstr>MIỄN, GIẢM HỌC PHÍ (Tiếp)</vt:lpstr>
      <vt:lpstr>MIỄN, GIẢM HỌC PHÍ (Tiếp)</vt:lpstr>
      <vt:lpstr>MIỄN, GIẢM HỌC PHÍ (Tiếp)</vt:lpstr>
      <vt:lpstr>MIỄN, GIẢM HỌC PHÍ (Tiếp)</vt:lpstr>
      <vt:lpstr>MIỄN, GIẢM HỌC PHÍ (Tiếp)</vt:lpstr>
      <vt:lpstr>Mức hỗ trợ chi phí học tập 1 năm học = 10 tháng x 60% x 2.340.000 = 14.040.000 đ</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MỘT SỐ NỘI DUNG KHÁC SINH VIÊN CẦN LƯU TÂM</vt:lpstr>
      <vt:lpstr>PowerPoint Presentation</vt:lpstr>
    </vt:vector>
  </TitlesOfParts>
  <LinksUpToDate>0</LinksUpToDate>
  <SharedDoc>0</SharedDoc>
  <HyperlinksChanged>0</HyperlinksChanged>
  <Application>Aspose.Slides for .NET</Application>
  <AppVersion>19.1200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Chào mừng các  Tân Sinh Viên</dc:title>
  <dc:creator>ADMIN</dc:creator>
  <cp:lastModifiedBy>Ngo Minh Loan</cp:lastModifiedBy>
  <cp:revision>210</cp:revision>
  <dcterms:created xsi:type="dcterms:W3CDTF">2012-09-15T01:50:52Z</dcterms:created>
  <dcterms:modified xsi:type="dcterms:W3CDTF">2024-09-26T03:37:57Z</dcterms:modified>
</cp:coreProperties>
</file>