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0" r:id="rId5"/>
    <p:sldId id="271" r:id="rId6"/>
    <p:sldId id="272" r:id="rId7"/>
    <p:sldId id="273" r:id="rId8"/>
    <p:sldId id="274" r:id="rId9"/>
    <p:sldId id="275" r:id="rId10"/>
    <p:sldId id="277" r:id="rId11"/>
    <p:sldId id="276" r:id="rId12"/>
    <p:sldId id="259" r:id="rId13"/>
    <p:sldId id="260" r:id="rId14"/>
    <p:sldId id="265" r:id="rId15"/>
    <p:sldId id="263" r:id="rId16"/>
    <p:sldId id="262" r:id="rId17"/>
    <p:sldId id="264" r:id="rId18"/>
    <p:sldId id="266" r:id="rId19"/>
    <p:sldId id="267" r:id="rId20"/>
    <p:sldId id="279" r:id="rId21"/>
    <p:sldId id="268" r:id="rId22"/>
    <p:sldId id="269" r:id="rId2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53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vi-VN"/>
          </a:p>
        </p:txBody>
      </p:sp>
      <p:sp>
        <p:nvSpPr>
          <p:cNvPr id="6" name="Slide Number Placeholder 5"/>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vi-VN"/>
          </a:p>
        </p:txBody>
      </p:sp>
      <p:sp>
        <p:nvSpPr>
          <p:cNvPr id="6" name="Slide Number Placeholder 5"/>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normAutofit/>
          </a:bodyPr>
          <a:lstStyle>
            <a:lvl1pPr>
              <a:defRPr sz="3000"/>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lnSpc>
                <a:spcPct val="110000"/>
              </a:lnSpc>
              <a:spcBef>
                <a:spcPts val="0"/>
              </a:spcBef>
              <a:defRPr sz="2800"/>
            </a:lvl1pPr>
            <a:lvl2pPr>
              <a:lnSpc>
                <a:spcPct val="110000"/>
              </a:lnSpc>
              <a:spcBef>
                <a:spcPts val="0"/>
              </a:spcBef>
              <a:defRPr sz="2400"/>
            </a:lvl2pPr>
            <a:lvl3pPr>
              <a:lnSpc>
                <a:spcPct val="110000"/>
              </a:lnSpc>
              <a:spcBef>
                <a:spcPts val="0"/>
              </a:spcBef>
              <a:defRPr sz="2000"/>
            </a:lvl3pPr>
            <a:lvl4pPr>
              <a:lnSpc>
                <a:spcPct val="110000"/>
              </a:lnSpc>
              <a:spcBef>
                <a:spcPts val="0"/>
              </a:spcBef>
              <a:defRPr sz="1800"/>
            </a:lvl4pPr>
            <a:lvl5pPr>
              <a:lnSpc>
                <a:spcPct val="110000"/>
              </a:lnSpc>
              <a:spcBef>
                <a:spcPts val="0"/>
              </a:spcBef>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vi-VN"/>
          </a:p>
        </p:txBody>
      </p:sp>
      <p:sp>
        <p:nvSpPr>
          <p:cNvPr id="16" name="Slide Number Placeholder 15"/>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vi-VN"/>
          </a:p>
        </p:txBody>
      </p:sp>
      <p:sp>
        <p:nvSpPr>
          <p:cNvPr id="31" name="Slide Number Placeholder 30"/>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vi-VN"/>
          </a:p>
        </p:txBody>
      </p:sp>
      <p:sp>
        <p:nvSpPr>
          <p:cNvPr id="7" name="Slide Number Placeholder 6"/>
          <p:cNvSpPr>
            <a:spLocks noGrp="1"/>
          </p:cNvSpPr>
          <p:nvPr>
            <p:ph type="sldNum" sz="quarter" idx="12"/>
          </p:nvPr>
        </p:nvSpPr>
        <p:spPr>
          <a:xfrm>
            <a:off x="8229600" y="6477000"/>
            <a:ext cx="762000" cy="246888"/>
          </a:xfrm>
          <a:prstGeom prst="rect">
            <a:avLst/>
          </a:prstGeom>
        </p:spPr>
        <p:txBody>
          <a:bodyPr/>
          <a:lstStyle/>
          <a:p>
            <a:fld id="{DADA10EB-D696-4C6F-8337-F97B179C0644}" type="slidenum">
              <a:rPr lang="vi-VN" smtClean="0"/>
              <a:pPr/>
              <a:t>‹#›</a:t>
            </a:fld>
            <a:endParaRPr lang="vi-VN"/>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vi-VN"/>
          </a:p>
        </p:txBody>
      </p:sp>
      <p:sp>
        <p:nvSpPr>
          <p:cNvPr id="6" name="Slide Number Placeholder 5"/>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vi-VN"/>
          </a:p>
        </p:txBody>
      </p:sp>
      <p:sp>
        <p:nvSpPr>
          <p:cNvPr id="7" name="Slide Number Placeholder 6"/>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vi-VN"/>
          </a:p>
        </p:txBody>
      </p:sp>
      <p:sp>
        <p:nvSpPr>
          <p:cNvPr id="7" name="Slide Number Placeholder 6"/>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5874FBC8-A0D4-41D1-8E82-F5245733A895}" type="datetimeFigureOut">
              <a:rPr lang="vi-VN" smtClean="0"/>
              <a:pPr/>
              <a:t>15/08/2019</a:t>
            </a:fld>
            <a:endParaRPr lang="vi-VN"/>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vi-VN"/>
          </a:p>
        </p:txBody>
      </p:sp>
      <p:sp>
        <p:nvSpPr>
          <p:cNvPr id="31" name="Slide Number Placeholder 30"/>
          <p:cNvSpPr>
            <a:spLocks noGrp="1"/>
          </p:cNvSpPr>
          <p:nvPr>
            <p:ph type="sldNum" sz="quarter" idx="12"/>
          </p:nvPr>
        </p:nvSpPr>
        <p:spPr>
          <a:xfrm>
            <a:off x="8229600" y="6477000"/>
            <a:ext cx="762000" cy="244475"/>
          </a:xfrm>
          <a:prstGeom prst="rect">
            <a:avLst/>
          </a:prstGeom>
        </p:spPr>
        <p:txBody>
          <a:bodyPr/>
          <a:lstStyle/>
          <a:p>
            <a:fld id="{DADA10EB-D696-4C6F-8337-F97B179C0644}" type="slidenum">
              <a:rPr lang="vi-VN" smtClean="0"/>
              <a:pPr/>
              <a:t>‹#›</a:t>
            </a:fld>
            <a:endParaRPr lang="vi-VN"/>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142844" y="1142984"/>
            <a:ext cx="8858312" cy="5500726"/>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0" name="Title Placeholder 9"/>
          <p:cNvSpPr>
            <a:spLocks noGrp="1"/>
          </p:cNvSpPr>
          <p:nvPr>
            <p:ph type="title"/>
          </p:nvPr>
        </p:nvSpPr>
        <p:spPr>
          <a:xfrm>
            <a:off x="142844" y="142852"/>
            <a:ext cx="8858312" cy="838200"/>
          </a:xfrm>
          <a:prstGeom prst="rect">
            <a:avLst/>
          </a:prstGeom>
        </p:spPr>
        <p:txBody>
          <a:bodyPr vert="horz" anchor="ctr">
            <a:normAutofit/>
          </a:bodyPr>
          <a:lstStyle/>
          <a:p>
            <a:r>
              <a:rPr kumimoji="0" lang="en-US" dirty="0" smtClean="0"/>
              <a:t>Click to edit Master title style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600" b="1" kern="1200" cap="all" baseline="0">
          <a:solidFill>
            <a:schemeClr val="tx2"/>
          </a:solidFill>
          <a:effectLst>
            <a:reflection blurRad="12700" stA="48000" endA="300" endPos="55000" dir="5400000" sy="-90000" algn="bl" rotWithShape="0"/>
          </a:effectLst>
          <a:latin typeface="Times New Roman" pitchFamily="18" charset="0"/>
          <a:ea typeface="+mj-ea"/>
          <a:cs typeface="Times New Roman" pitchFamily="18" charset="0"/>
        </a:defRPr>
      </a:lvl1pPr>
    </p:titleStyle>
    <p:bodyStyle>
      <a:lvl1pPr marL="342900" indent="-342900" algn="just" rtl="0" eaLnBrk="1" latinLnBrk="0" hangingPunct="1">
        <a:spcBef>
          <a:spcPct val="20000"/>
        </a:spcBef>
        <a:buClr>
          <a:schemeClr val="accent1"/>
        </a:buClr>
        <a:buSzPct val="70000"/>
        <a:buFont typeface="Wingdings 2"/>
        <a:buChar char=""/>
        <a:defRPr kumimoji="0" sz="3200" kern="1200">
          <a:solidFill>
            <a:schemeClr val="tx2"/>
          </a:solidFill>
          <a:latin typeface="Times New Roman" pitchFamily="18" charset="0"/>
          <a:ea typeface="+mn-ea"/>
          <a:cs typeface="Times New Roman" pitchFamily="18" charset="0"/>
        </a:defRPr>
      </a:lvl1pPr>
      <a:lvl2pPr marL="742950" indent="-285750" algn="just" rtl="0" eaLnBrk="1" latinLnBrk="0" hangingPunct="1">
        <a:spcBef>
          <a:spcPct val="20000"/>
        </a:spcBef>
        <a:buClr>
          <a:schemeClr val="accent1"/>
        </a:buClr>
        <a:buSzPct val="70000"/>
        <a:buFont typeface="Wingdings 2"/>
        <a:buChar char=""/>
        <a:defRPr kumimoji="0" sz="2800" kern="1200">
          <a:solidFill>
            <a:schemeClr val="tx2"/>
          </a:solidFill>
          <a:latin typeface="Times New Roman" pitchFamily="18" charset="0"/>
          <a:ea typeface="+mn-ea"/>
          <a:cs typeface="Times New Roman" pitchFamily="18" charset="0"/>
        </a:defRPr>
      </a:lvl2pPr>
      <a:lvl3pPr marL="1143000" indent="-228600" algn="just" rtl="0" eaLnBrk="1" latinLnBrk="0" hangingPunct="1">
        <a:spcBef>
          <a:spcPct val="20000"/>
        </a:spcBef>
        <a:buClr>
          <a:schemeClr val="accent1"/>
        </a:buClr>
        <a:buSzPct val="70000"/>
        <a:buFont typeface="Wingdings 2"/>
        <a:buChar char=""/>
        <a:defRPr kumimoji="0" sz="2400" kern="1200">
          <a:solidFill>
            <a:schemeClr val="tx2"/>
          </a:solidFill>
          <a:latin typeface="Times New Roman" pitchFamily="18" charset="0"/>
          <a:ea typeface="+mn-ea"/>
          <a:cs typeface="Times New Roman" pitchFamily="18" charset="0"/>
        </a:defRPr>
      </a:lvl3pPr>
      <a:lvl4pPr marL="1600200" indent="-228600" algn="just" rtl="0" eaLnBrk="1" latinLnBrk="0" hangingPunct="1">
        <a:spcBef>
          <a:spcPct val="20000"/>
        </a:spcBef>
        <a:buClr>
          <a:schemeClr val="accent1"/>
        </a:buClr>
        <a:buSzPct val="70000"/>
        <a:buFont typeface="Wingdings 2"/>
        <a:buChar char=""/>
        <a:defRPr kumimoji="0" sz="2000" kern="1200">
          <a:solidFill>
            <a:schemeClr val="tx2"/>
          </a:solidFill>
          <a:latin typeface="Times New Roman" pitchFamily="18" charset="0"/>
          <a:ea typeface="+mn-ea"/>
          <a:cs typeface="Times New Roman" pitchFamily="18" charset="0"/>
        </a:defRPr>
      </a:lvl4pPr>
      <a:lvl5pPr marL="2057400" indent="-228600" algn="just" rtl="0" eaLnBrk="1" latinLnBrk="0" hangingPunct="1">
        <a:spcBef>
          <a:spcPct val="20000"/>
        </a:spcBef>
        <a:buClr>
          <a:schemeClr val="accent1"/>
        </a:buClr>
        <a:buSzPct val="60000"/>
        <a:buFont typeface="Wingdings 2"/>
        <a:buChar char=""/>
        <a:defRPr kumimoji="0" sz="1800" kern="1200">
          <a:solidFill>
            <a:schemeClr val="tx2"/>
          </a:solidFill>
          <a:latin typeface="Times New Roman" pitchFamily="18" charset="0"/>
          <a:ea typeface="+mn-ea"/>
          <a:cs typeface="Times New Roman" pitchFamily="18"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85720" y="63485"/>
            <a:ext cx="8458200" cy="1222375"/>
          </a:xfrm>
        </p:spPr>
        <p:txBody>
          <a:bodyPr>
            <a:noAutofit/>
          </a:bodyPr>
          <a:lstStyle/>
          <a:p>
            <a:r>
              <a:rPr lang="vi-VN" sz="2000" dirty="0" smtClean="0"/>
              <a:t>Trường đại học sư phạm hà nội 2</a:t>
            </a:r>
            <a:br>
              <a:rPr lang="vi-VN" sz="2000" dirty="0" smtClean="0"/>
            </a:br>
            <a:r>
              <a:rPr lang="vi-VN" sz="2000" dirty="0" smtClean="0"/>
              <a:t>ban bảo vệ</a:t>
            </a:r>
            <a:endParaRPr lang="vi-VN" sz="2000" dirty="0"/>
          </a:p>
        </p:txBody>
      </p:sp>
      <p:sp>
        <p:nvSpPr>
          <p:cNvPr id="3" name="Subtitle 2"/>
          <p:cNvSpPr>
            <a:spLocks noGrp="1"/>
          </p:cNvSpPr>
          <p:nvPr>
            <p:ph type="subTitle" idx="4294967295"/>
          </p:nvPr>
        </p:nvSpPr>
        <p:spPr>
          <a:xfrm>
            <a:off x="0" y="1412776"/>
            <a:ext cx="9144000" cy="5097748"/>
          </a:xfrm>
        </p:spPr>
        <p:txBody>
          <a:bodyPr>
            <a:noAutofit/>
          </a:bodyPr>
          <a:lstStyle/>
          <a:p>
            <a:pPr marL="514350" indent="-514350" algn="ctr">
              <a:buNone/>
            </a:pPr>
            <a:r>
              <a:rPr lang="vi-VN" sz="3400" b="1" dirty="0" smtClean="0"/>
              <a:t>NỘI DUNG HỌC TẬP</a:t>
            </a:r>
            <a:endParaRPr lang="vi-VN" sz="3400" dirty="0" smtClean="0"/>
          </a:p>
          <a:p>
            <a:pPr marL="514350" indent="-514350" algn="ctr">
              <a:buNone/>
            </a:pPr>
            <a:r>
              <a:rPr lang="vi-VN" sz="3400" b="1" i="1" dirty="0"/>
              <a:t>“Tuần sinh hoạt công dân - học sinh, sinh viên” </a:t>
            </a:r>
          </a:p>
          <a:p>
            <a:pPr marL="514350" indent="-514350" algn="ctr">
              <a:buNone/>
            </a:pPr>
            <a:r>
              <a:rPr lang="vi-VN" sz="3400" b="1" i="1" dirty="0"/>
              <a:t>đầu khoá </a:t>
            </a:r>
            <a:r>
              <a:rPr lang="vi-VN" sz="3400" b="1" i="1" dirty="0" smtClean="0"/>
              <a:t>học 2019-2023 cho sinh viên K45 </a:t>
            </a:r>
            <a:endParaRPr lang="vi-VN" sz="3400" b="1" i="1" dirty="0"/>
          </a:p>
          <a:p>
            <a:pPr marL="514350" indent="-514350" algn="ctr">
              <a:buNone/>
            </a:pPr>
            <a:endParaRPr lang="vi-VN" sz="1800" b="1" dirty="0" smtClean="0"/>
          </a:p>
          <a:p>
            <a:pPr marL="57150" indent="0" algn="ctr">
              <a:buNone/>
            </a:pPr>
            <a:r>
              <a:rPr lang="vi-VN" b="1" dirty="0"/>
              <a:t>Bài </a:t>
            </a:r>
            <a:r>
              <a:rPr lang="vi-VN" b="1" dirty="0" smtClean="0"/>
              <a:t>7: </a:t>
            </a:r>
            <a:r>
              <a:rPr lang="vi-VN" b="1" dirty="0"/>
              <a:t>Công tác đảm bảo an ninh trật tự</a:t>
            </a:r>
            <a:r>
              <a:rPr lang="vi-VN" b="1" dirty="0" smtClean="0"/>
              <a:t>,</a:t>
            </a:r>
            <a:endParaRPr lang="en-US" b="1" dirty="0" smtClean="0"/>
          </a:p>
          <a:p>
            <a:pPr marL="57150" indent="0" algn="ctr">
              <a:buNone/>
            </a:pPr>
            <a:r>
              <a:rPr lang="vi-VN" b="1" dirty="0" smtClean="0"/>
              <a:t>phòng chống</a:t>
            </a:r>
            <a:r>
              <a:rPr lang="en-US" b="1" dirty="0" smtClean="0"/>
              <a:t> </a:t>
            </a:r>
            <a:r>
              <a:rPr lang="vi-VN" b="1" dirty="0" smtClean="0"/>
              <a:t>tội </a:t>
            </a:r>
            <a:r>
              <a:rPr lang="vi-VN" b="1" dirty="0"/>
              <a:t>phạm và tệ nạn xã hội </a:t>
            </a:r>
            <a:endParaRPr lang="vi-VN" b="1" dirty="0" smtClean="0"/>
          </a:p>
          <a:p>
            <a:pPr marL="57150" indent="0" algn="ctr">
              <a:buNone/>
            </a:pPr>
            <a:r>
              <a:rPr lang="vi-VN" b="1" dirty="0" smtClean="0"/>
              <a:t>trong nhà trường</a:t>
            </a:r>
            <a:endParaRPr lang="vi-VN" b="1" dirty="0"/>
          </a:p>
          <a:p>
            <a:pPr marL="514350" indent="-514350" algn="ctr">
              <a:buNone/>
            </a:pPr>
            <a:endParaRPr lang="vi-V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TÌNH HÌNH AN NINH TRẬT TỰ TRÊN ĐỊA BÀN</a:t>
            </a:r>
            <a:endParaRPr lang="vi-VN" dirty="0"/>
          </a:p>
        </p:txBody>
      </p:sp>
      <p:sp>
        <p:nvSpPr>
          <p:cNvPr id="3" name="Content Placeholder 2"/>
          <p:cNvSpPr>
            <a:spLocks noGrp="1"/>
          </p:cNvSpPr>
          <p:nvPr>
            <p:ph idx="1"/>
          </p:nvPr>
        </p:nvSpPr>
        <p:spPr/>
        <p:txBody>
          <a:bodyPr>
            <a:normAutofit/>
          </a:bodyPr>
          <a:lstStyle/>
          <a:p>
            <a:pPr>
              <a:buNone/>
            </a:pPr>
            <a:r>
              <a:rPr lang="vi-VN" b="1" dirty="0" smtClean="0"/>
              <a:t>1. Đặc điểm tình hình chung</a:t>
            </a:r>
            <a:endParaRPr lang="vi-VN" dirty="0" smtClean="0"/>
          </a:p>
          <a:p>
            <a:pPr>
              <a:buFont typeface="Wingdings" pitchFamily="2" charset="2"/>
              <a:buChar char="q"/>
            </a:pPr>
            <a:r>
              <a:rPr lang="vi-VN" dirty="0" smtClean="0"/>
              <a:t>Phường Xuân Hòa có tổng diện tích 349ha, 2.764 hộ = 20.197 nhân khẩu. Giáp ranh với xã Nam Viêm, Cao Minh, phường Đồng Xuân của Thành phố Phúc Yên. Có 03 tuyến đường giao thông chính (đường Nguyễn Văn Linh, đường Phạm Văn Đồng, đường Trường Chinh). Trên địa bàn phường có 02 trường đại học (ĐHSP Hà Nội 2, ĐH Kiến trúc Hà Nội - cơ sở Vĩnh Phúc), 02 trường cao đẳng (Cao đẳng nghề Cơ điện Hà Nội, Cao đẳng nghề Việt Xô số 1). Lưu lượng người học tập trung trên địa bàn phường hàng ngày khoảng trên 13.000 người.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TÌNH HÌNH AN NINH TRẬT TỰ TRÊN ĐỊA BÀN</a:t>
            </a:r>
            <a:endParaRPr lang="vi-VN" dirty="0"/>
          </a:p>
        </p:txBody>
      </p:sp>
      <p:sp>
        <p:nvSpPr>
          <p:cNvPr id="3" name="Content Placeholder 2"/>
          <p:cNvSpPr>
            <a:spLocks noGrp="1"/>
          </p:cNvSpPr>
          <p:nvPr>
            <p:ph idx="1"/>
          </p:nvPr>
        </p:nvSpPr>
        <p:spPr/>
        <p:txBody>
          <a:bodyPr>
            <a:normAutofit/>
          </a:bodyPr>
          <a:lstStyle/>
          <a:p>
            <a:pPr>
              <a:buNone/>
            </a:pPr>
            <a:r>
              <a:rPr lang="vi-VN" b="1" dirty="0" smtClean="0"/>
              <a:t>1. Đặc điểm tình hình chung</a:t>
            </a:r>
            <a:endParaRPr lang="vi-VN" dirty="0" smtClean="0"/>
          </a:p>
          <a:p>
            <a:pPr>
              <a:buFont typeface="Wingdings" pitchFamily="2" charset="2"/>
              <a:buChar char="q"/>
            </a:pPr>
            <a:r>
              <a:rPr lang="vi-VN" dirty="0" smtClean="0"/>
              <a:t>Trên địa bàn phường Xuân Hòa có 40 cơ sở kinh doanh có điều kiện về ANTT trong đó (cầm đồ: 16, karaoke: 08, lưu trú: 10; Gas: 03, tẩm quất-masage: 03; Các loại đối tượng quản lý của cơ quan công an là 95 đối tượng, trong đó quản lý theo Pháp luật:12; quản lý theo Nghiệp vụ: 83.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000" dirty="0" smtClean="0"/>
              <a:t>TÌNH HÌNH AN NINH TRẬT TỰ TRÊN ĐỊA BÀN</a:t>
            </a:r>
            <a:endParaRPr lang="vi-VN" sz="3000" dirty="0"/>
          </a:p>
        </p:txBody>
      </p:sp>
      <p:sp>
        <p:nvSpPr>
          <p:cNvPr id="3" name="Content Placeholder 2"/>
          <p:cNvSpPr>
            <a:spLocks noGrp="1"/>
          </p:cNvSpPr>
          <p:nvPr>
            <p:ph idx="1"/>
          </p:nvPr>
        </p:nvSpPr>
        <p:spPr/>
        <p:txBody>
          <a:bodyPr>
            <a:noAutofit/>
          </a:bodyPr>
          <a:lstStyle/>
          <a:p>
            <a:pPr>
              <a:buNone/>
            </a:pPr>
            <a:r>
              <a:rPr lang="vi-VN" sz="2700" b="1" dirty="0" smtClean="0"/>
              <a:t>2. Tình hình ANTT có ảnh hưởng trực tiếp đến công tác đảm bảo ANTT, phòng chống tội phạm và tệ nạn xã hội trong nhà trường</a:t>
            </a:r>
            <a:endParaRPr lang="vi-VN" sz="2700" dirty="0" smtClean="0"/>
          </a:p>
          <a:p>
            <a:pPr>
              <a:buFont typeface="Wingdings" pitchFamily="2" charset="2"/>
              <a:buChar char="q"/>
            </a:pPr>
            <a:r>
              <a:rPr lang="vi-VN" sz="2700" dirty="0" smtClean="0"/>
              <a:t>Từ đầu năm 201</a:t>
            </a:r>
            <a:r>
              <a:rPr lang="en-US" sz="2700" dirty="0" smtClean="0"/>
              <a:t>9</a:t>
            </a:r>
            <a:r>
              <a:rPr lang="vi-VN" sz="2700" dirty="0" smtClean="0"/>
              <a:t> đến nay, tình hình an ninh trật tự trên địa bàn phường Xuân Hòa cơ bản ổn định</a:t>
            </a:r>
          </a:p>
          <a:p>
            <a:pPr>
              <a:buFont typeface="Wingdings" pitchFamily="2" charset="2"/>
              <a:buChar char="q"/>
            </a:pPr>
            <a:r>
              <a:rPr lang="vi-VN" sz="2700" dirty="0" smtClean="0"/>
              <a:t>Bên cạnh đó, công tác phòng chống tội phạm vẫn còn tiềm ẩn nhiều vấn đề phức tạp gây khó khăn trong công tác phòng ngừa, cụ thể: Do địa bàn phường có số lượng học sinh, sinh viên của các trường rất đông, các đối tượng hoạt động lưu động ở địa bàn khác lợi dụng, trà trộn vào học sinh, sinh viên để thực hiện hành vi vi phạm pháp luật với những phương thức, thủ đoạn ngày càng tinh vi, xảo quyệt.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000" dirty="0" smtClean="0"/>
              <a:t>TÌNH HÌNH AN NINH TRẬT TỰ TRÊN ĐỊA BÀN</a:t>
            </a:r>
            <a:endParaRPr lang="vi-VN" sz="3000" dirty="0"/>
          </a:p>
        </p:txBody>
      </p:sp>
      <p:sp>
        <p:nvSpPr>
          <p:cNvPr id="3" name="Content Placeholder 2"/>
          <p:cNvSpPr>
            <a:spLocks noGrp="1"/>
          </p:cNvSpPr>
          <p:nvPr>
            <p:ph idx="1"/>
          </p:nvPr>
        </p:nvSpPr>
        <p:spPr>
          <a:xfrm>
            <a:off x="142844" y="1142984"/>
            <a:ext cx="8858312" cy="5715016"/>
          </a:xfrm>
        </p:spPr>
        <p:txBody>
          <a:bodyPr>
            <a:normAutofit lnSpcReduction="10000"/>
          </a:bodyPr>
          <a:lstStyle/>
          <a:p>
            <a:pPr>
              <a:buFont typeface="Wingdings" pitchFamily="2" charset="2"/>
              <a:buChar char="q"/>
            </a:pPr>
            <a:r>
              <a:rPr lang="vi-VN" dirty="0" smtClean="0"/>
              <a:t>Trên </a:t>
            </a:r>
            <a:r>
              <a:rPr lang="vi-VN" dirty="0"/>
              <a:t>địa bàn </a:t>
            </a:r>
            <a:r>
              <a:rPr lang="vi-VN" dirty="0" smtClean="0"/>
              <a:t>khu vực phường thường xảy ra một số vụ </a:t>
            </a:r>
            <a:r>
              <a:rPr lang="vi-VN" dirty="0"/>
              <a:t>việc về </a:t>
            </a:r>
            <a:r>
              <a:rPr lang="vi-VN" dirty="0" smtClean="0"/>
              <a:t>ANTT bao gồm:</a:t>
            </a:r>
          </a:p>
          <a:p>
            <a:pPr lvl="0">
              <a:buNone/>
            </a:pPr>
            <a:r>
              <a:rPr lang="vi-VN" dirty="0"/>
              <a:t>	</a:t>
            </a:r>
            <a:r>
              <a:rPr lang="en-US" dirty="0" smtClean="0"/>
              <a:t>+ </a:t>
            </a:r>
            <a:r>
              <a:rPr lang="vi-VN" dirty="0" smtClean="0"/>
              <a:t>Trộm </a:t>
            </a:r>
            <a:r>
              <a:rPr lang="vi-VN" dirty="0"/>
              <a:t>cắp tài </a:t>
            </a:r>
            <a:r>
              <a:rPr lang="vi-VN" dirty="0" smtClean="0"/>
              <a:t>sản;</a:t>
            </a:r>
            <a:endParaRPr lang="vi-VN" dirty="0"/>
          </a:p>
          <a:p>
            <a:pPr lvl="0">
              <a:buNone/>
            </a:pPr>
            <a:r>
              <a:rPr lang="en-US" dirty="0" smtClean="0"/>
              <a:t>	+ </a:t>
            </a:r>
            <a:r>
              <a:rPr lang="vi-VN" dirty="0" smtClean="0"/>
              <a:t>Lừa </a:t>
            </a:r>
            <a:r>
              <a:rPr lang="vi-VN" dirty="0"/>
              <a:t>đảo, lạm dụng tín nhiệm chiếm đoạt tài </a:t>
            </a:r>
            <a:r>
              <a:rPr lang="vi-VN" dirty="0" smtClean="0"/>
              <a:t>sản;</a:t>
            </a:r>
            <a:endParaRPr lang="en-US" dirty="0" smtClean="0"/>
          </a:p>
          <a:p>
            <a:pPr lvl="0">
              <a:buNone/>
            </a:pPr>
            <a:r>
              <a:rPr lang="en-US" dirty="0"/>
              <a:t>	</a:t>
            </a:r>
            <a:r>
              <a:rPr lang="en-US" dirty="0" smtClean="0"/>
              <a:t>+ </a:t>
            </a:r>
            <a:r>
              <a:rPr lang="vi-VN" dirty="0" smtClean="0"/>
              <a:t>Mua </a:t>
            </a:r>
            <a:r>
              <a:rPr lang="vi-VN" dirty="0"/>
              <a:t>bán trái phép chất ma </a:t>
            </a:r>
            <a:r>
              <a:rPr lang="vi-VN" dirty="0" smtClean="0"/>
              <a:t>túy;</a:t>
            </a:r>
            <a:endParaRPr lang="vi-VN" dirty="0"/>
          </a:p>
          <a:p>
            <a:pPr lvl="0">
              <a:buNone/>
            </a:pPr>
            <a:r>
              <a:rPr lang="en-US" dirty="0" smtClean="0"/>
              <a:t>	+ </a:t>
            </a:r>
            <a:r>
              <a:rPr lang="vi-VN" dirty="0" smtClean="0"/>
              <a:t>Sử </a:t>
            </a:r>
            <a:r>
              <a:rPr lang="vi-VN" dirty="0"/>
              <a:t>dụng trái phép chất ma </a:t>
            </a:r>
            <a:r>
              <a:rPr lang="vi-VN" dirty="0" smtClean="0"/>
              <a:t>túy;</a:t>
            </a:r>
            <a:endParaRPr lang="vi-VN" dirty="0"/>
          </a:p>
          <a:p>
            <a:pPr lvl="0">
              <a:buNone/>
            </a:pPr>
            <a:r>
              <a:rPr lang="en-US" dirty="0" smtClean="0"/>
              <a:t>	+ </a:t>
            </a:r>
            <a:r>
              <a:rPr lang="vi-VN" dirty="0" smtClean="0"/>
              <a:t>Môi </a:t>
            </a:r>
            <a:r>
              <a:rPr lang="vi-VN" dirty="0"/>
              <a:t>giới mại </a:t>
            </a:r>
            <a:r>
              <a:rPr lang="vi-VN" dirty="0" smtClean="0"/>
              <a:t>dâm;</a:t>
            </a:r>
            <a:endParaRPr lang="vi-VN" dirty="0"/>
          </a:p>
          <a:p>
            <a:pPr lvl="0">
              <a:buNone/>
            </a:pPr>
            <a:r>
              <a:rPr lang="en-US" dirty="0" smtClean="0"/>
              <a:t>	+ </a:t>
            </a:r>
            <a:r>
              <a:rPr lang="vi-VN" dirty="0" smtClean="0"/>
              <a:t>Cờ bạc;</a:t>
            </a:r>
            <a:endParaRPr lang="vi-VN" dirty="0"/>
          </a:p>
          <a:p>
            <a:pPr lvl="0">
              <a:buNone/>
            </a:pPr>
            <a:r>
              <a:rPr lang="en-US" dirty="0" smtClean="0"/>
              <a:t>	+ </a:t>
            </a:r>
            <a:r>
              <a:rPr lang="vi-VN" dirty="0" smtClean="0"/>
              <a:t>Huỷ </a:t>
            </a:r>
            <a:r>
              <a:rPr lang="vi-VN" dirty="0"/>
              <a:t>hoại tài </a:t>
            </a:r>
            <a:r>
              <a:rPr lang="vi-VN" dirty="0" smtClean="0"/>
              <a:t>sản;</a:t>
            </a:r>
            <a:endParaRPr lang="vi-VN" dirty="0"/>
          </a:p>
          <a:p>
            <a:pPr lvl="0">
              <a:buNone/>
            </a:pPr>
            <a:r>
              <a:rPr lang="en-US" dirty="0" smtClean="0"/>
              <a:t>	+ </a:t>
            </a:r>
            <a:r>
              <a:rPr lang="vi-VN" dirty="0" smtClean="0"/>
              <a:t>Xâm </a:t>
            </a:r>
            <a:r>
              <a:rPr lang="vi-VN" dirty="0"/>
              <a:t>hại sức khoẻ của người </a:t>
            </a:r>
            <a:r>
              <a:rPr lang="vi-VN" dirty="0" smtClean="0"/>
              <a:t>khác;</a:t>
            </a:r>
          </a:p>
          <a:p>
            <a:pPr lvl="0">
              <a:buNone/>
            </a:pPr>
            <a:r>
              <a:rPr lang="vi-VN" dirty="0" smtClean="0"/>
              <a:t>	+ Va chạm, tai nạn giao thông;</a:t>
            </a:r>
          </a:p>
          <a:p>
            <a:pPr marL="360363" indent="-360363">
              <a:buNone/>
            </a:pPr>
            <a:r>
              <a:rPr lang="vi-VN" dirty="0" smtClean="0"/>
              <a:t>	+ Cầm đồ, cho vay nặng lãi;</a:t>
            </a:r>
          </a:p>
          <a:p>
            <a:pPr marL="360363" indent="-360363">
              <a:buNone/>
            </a:pPr>
            <a:r>
              <a:rPr lang="vi-VN" dirty="0" smtClean="0"/>
              <a:t>	+ Vi phạm các quy định về Phòng, chống cháy, nổ.</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MỘT SỐ THỦ ĐoẠN TRỘM CẮP</a:t>
            </a:r>
            <a:endParaRPr lang="vi-VN" dirty="0"/>
          </a:p>
        </p:txBody>
      </p:sp>
      <p:sp>
        <p:nvSpPr>
          <p:cNvPr id="3" name="Content Placeholder 2"/>
          <p:cNvSpPr>
            <a:spLocks noGrp="1"/>
          </p:cNvSpPr>
          <p:nvPr>
            <p:ph idx="1"/>
          </p:nvPr>
        </p:nvSpPr>
        <p:spPr/>
        <p:txBody>
          <a:bodyPr>
            <a:normAutofit/>
          </a:bodyPr>
          <a:lstStyle/>
          <a:p>
            <a:pPr lvl="0">
              <a:buFont typeface="Wingdings" pitchFamily="2" charset="2"/>
              <a:buChar char="q"/>
            </a:pPr>
            <a:r>
              <a:rPr lang="vi-VN" b="1" dirty="0" smtClean="0"/>
              <a:t>Lợi dụng sơ hở, mất cảnh giác</a:t>
            </a:r>
            <a:r>
              <a:rPr lang="vi-VN" dirty="0" smtClean="0"/>
              <a:t> của chủ sở hữu tài sản trong việc cất giữ, trông coi tài sản, như đi chơi không khóa cửa hoặc khóa cửa sơ sài, đơn giản, dễ cạy khóa, để tài sản trong phòng ở không có người trông giữ, đi ngủ đêm không đóng cửa phòng, để xe máy không khóa cổ, khóa càng, có trường hợp vẫn cắm chìa khóa ở ổ khóa </a:t>
            </a:r>
            <a:r>
              <a:rPr lang="vi-VN" dirty="0" smtClean="0"/>
              <a:t>điện không có người trông coi... </a:t>
            </a:r>
            <a:r>
              <a:rPr lang="vi-VN" dirty="0" smtClean="0"/>
              <a:t>tạo điều kiện thuận lợi cho đối tượng có cơ hội trộm cắp tài sản</a:t>
            </a:r>
          </a:p>
          <a:p>
            <a:pPr lvl="0">
              <a:buFont typeface="Wingdings" pitchFamily="2" charset="2"/>
              <a:buChar char="q"/>
            </a:pPr>
            <a:r>
              <a:rPr lang="vi-VN" dirty="0" smtClean="0"/>
              <a:t>Đối </a:t>
            </a:r>
            <a:r>
              <a:rPr lang="vi-VN" dirty="0"/>
              <a:t>tượng phạm tội thường cải trang như sinh viên, trà trộn vào nhà dân vào các khu nhà trọ, KTX SV để lợi dụng sơ hở trộm cắp tài sản.</a:t>
            </a:r>
            <a:endParaRPr lang="vi-VN"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MỘT SỐ THỦ ĐoẠN TRỘM CẮP</a:t>
            </a:r>
            <a:endParaRPr lang="vi-VN" dirty="0"/>
          </a:p>
        </p:txBody>
      </p:sp>
      <p:sp>
        <p:nvSpPr>
          <p:cNvPr id="3" name="Content Placeholder 2"/>
          <p:cNvSpPr>
            <a:spLocks noGrp="1"/>
          </p:cNvSpPr>
          <p:nvPr>
            <p:ph idx="1"/>
          </p:nvPr>
        </p:nvSpPr>
        <p:spPr/>
        <p:txBody>
          <a:bodyPr>
            <a:normAutofit/>
          </a:bodyPr>
          <a:lstStyle/>
          <a:p>
            <a:pPr lvl="0">
              <a:buFont typeface="Wingdings" pitchFamily="2" charset="2"/>
              <a:buChar char="q"/>
            </a:pPr>
            <a:r>
              <a:rPr lang="vi-VN" dirty="0" smtClean="0"/>
              <a:t>Tài sản đối tượng trộm cắp thường là những </a:t>
            </a:r>
            <a:r>
              <a:rPr lang="vi-VN" b="1" dirty="0" smtClean="0"/>
              <a:t>tài sản gọn nhẹ, có giá trị và dễ mang vác, vận chuyển, tiêu thụ, cất giấu</a:t>
            </a:r>
            <a:r>
              <a:rPr lang="vi-VN" dirty="0" smtClean="0"/>
              <a:t> như: </a:t>
            </a:r>
            <a:r>
              <a:rPr lang="en-US" dirty="0" err="1" smtClean="0"/>
              <a:t>Máy</a:t>
            </a:r>
            <a:r>
              <a:rPr lang="en-US" dirty="0" smtClean="0"/>
              <a:t> </a:t>
            </a:r>
            <a:r>
              <a:rPr lang="en-US" dirty="0" err="1" smtClean="0"/>
              <a:t>tính</a:t>
            </a:r>
            <a:r>
              <a:rPr lang="en-US" dirty="0" smtClean="0"/>
              <a:t> </a:t>
            </a:r>
            <a:r>
              <a:rPr lang="en-US" dirty="0" err="1" smtClean="0"/>
              <a:t>xách</a:t>
            </a:r>
            <a:r>
              <a:rPr lang="en-US" dirty="0" smtClean="0"/>
              <a:t> </a:t>
            </a:r>
            <a:r>
              <a:rPr lang="en-US" dirty="0" err="1" smtClean="0"/>
              <a:t>tay</a:t>
            </a:r>
            <a:r>
              <a:rPr lang="vi-VN" dirty="0" smtClean="0"/>
              <a:t>, điện thoại di động, tiền, vàng, trang sức, xe đạp điện, xe máy ...</a:t>
            </a:r>
          </a:p>
          <a:p>
            <a:pPr lvl="0">
              <a:buFont typeface="Wingdings" pitchFamily="2" charset="2"/>
              <a:buChar char="q"/>
            </a:pPr>
            <a:r>
              <a:rPr lang="vi-VN" dirty="0" smtClean="0"/>
              <a:t>Thời gian trộm cắp tài sản thường vào </a:t>
            </a:r>
            <a:r>
              <a:rPr lang="vi-VN" b="1" dirty="0" smtClean="0"/>
              <a:t>buổi sáng, buổi chiều (giờ sinh viên đi học) hoặc vào ban đêm (thời gian từ </a:t>
            </a:r>
            <a:r>
              <a:rPr lang="vi-VN" b="1" dirty="0" smtClean="0"/>
              <a:t>02h00 05h00) </a:t>
            </a:r>
            <a:r>
              <a:rPr lang="vi-VN" b="1" dirty="0" smtClean="0"/>
              <a:t>các sinh viên ngủ say để cạy cửa vào trộm cắp tài sản</a:t>
            </a:r>
            <a:r>
              <a:rPr lang="vi-VN" dirty="0" smtClean="0"/>
              <a:t>. Đối tượng trộm cắp tài sản thường có từ 1 đến 2 đối tượng, có đối tượng cảnh giới cho đối tượng khác </a:t>
            </a:r>
            <a:r>
              <a:rPr lang="vi-VN" dirty="0" smtClean="0"/>
              <a:t>thực hiện hành vi trộm </a:t>
            </a:r>
            <a:r>
              <a:rPr lang="vi-VN" dirty="0" smtClean="0"/>
              <a:t>cắp tài sản.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MỘT SỐ VỤ NGƯỜI HỌC MẤT CẢNH GIÁC,</a:t>
            </a:r>
            <a:br>
              <a:rPr lang="vi-VN" dirty="0" smtClean="0"/>
            </a:br>
            <a:r>
              <a:rPr lang="vi-VN" dirty="0" smtClean="0"/>
              <a:t>BỊ TRỘM CẮP TÀI SẢN</a:t>
            </a:r>
            <a:endParaRPr lang="vi-VN" dirty="0"/>
          </a:p>
        </p:txBody>
      </p:sp>
      <p:sp>
        <p:nvSpPr>
          <p:cNvPr id="3" name="Content Placeholder 2"/>
          <p:cNvSpPr>
            <a:spLocks noGrp="1"/>
          </p:cNvSpPr>
          <p:nvPr>
            <p:ph idx="1"/>
          </p:nvPr>
        </p:nvSpPr>
        <p:spPr>
          <a:xfrm>
            <a:off x="0" y="1142984"/>
            <a:ext cx="9001156" cy="5715016"/>
          </a:xfrm>
        </p:spPr>
        <p:txBody>
          <a:bodyPr>
            <a:noAutofit/>
          </a:bodyPr>
          <a:lstStyle/>
          <a:p>
            <a:pPr marL="514350" indent="-514350">
              <a:buNone/>
            </a:pPr>
            <a:r>
              <a:rPr lang="vi-VN" dirty="0" smtClean="0"/>
              <a:t>      1. Ngày 10 tháng 11 năm 2018 P4.1 KTX S4 mất cắp tài sản bao gồm:</a:t>
            </a:r>
          </a:p>
          <a:p>
            <a:pPr marL="514350" indent="-514350">
              <a:buNone/>
            </a:pPr>
            <a:r>
              <a:rPr lang="vi-VN" dirty="0" smtClean="0"/>
              <a:t>      - Sinh viên Nguyễn Thuỳ Trang: K44D Khoa GDTH mất 01 chiếc điện thoại</a:t>
            </a:r>
          </a:p>
          <a:p>
            <a:pPr marL="514350" indent="-514350">
              <a:buNone/>
            </a:pPr>
            <a:r>
              <a:rPr lang="vi-VN" dirty="0" smtClean="0"/>
              <a:t>      - Sinh viên Ngô Thị Xuân: K44A Khoa GDTH mất 01 chiếc máy </a:t>
            </a:r>
            <a:r>
              <a:rPr lang="vi-VN" dirty="0" smtClean="0"/>
              <a:t>tính xách tay</a:t>
            </a:r>
            <a:endParaRPr lang="vi-VN" dirty="0" smtClean="0"/>
          </a:p>
          <a:p>
            <a:pPr marL="514350" indent="-514350">
              <a:buNone/>
            </a:pPr>
            <a:r>
              <a:rPr lang="vi-VN" dirty="0" smtClean="0"/>
              <a:t>      - Sinh viên Giáp Thị Diệu Thu: K44C Khoa GDTH mất 01 chiếc máy </a:t>
            </a:r>
            <a:r>
              <a:rPr lang="vi-VN" dirty="0" smtClean="0"/>
              <a:t>tính xách tay</a:t>
            </a:r>
            <a:endParaRPr lang="en-US" dirty="0" smtClean="0"/>
          </a:p>
          <a:p>
            <a:pPr marL="0" indent="0">
              <a:buNone/>
            </a:pPr>
            <a:r>
              <a:rPr lang="vi-VN"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MỘT SỐ VỤ NGƯỜI HỌC MẤT CẢNH GIÁC,</a:t>
            </a:r>
            <a:br>
              <a:rPr lang="vi-VN" dirty="0" smtClean="0"/>
            </a:br>
            <a:r>
              <a:rPr lang="vi-VN" dirty="0" smtClean="0"/>
              <a:t>BỊ TRỘM CẮP TÀI SẢN</a:t>
            </a:r>
            <a:endParaRPr lang="vi-VN" dirty="0"/>
          </a:p>
        </p:txBody>
      </p:sp>
      <p:sp>
        <p:nvSpPr>
          <p:cNvPr id="3" name="Content Placeholder 2"/>
          <p:cNvSpPr>
            <a:spLocks noGrp="1"/>
          </p:cNvSpPr>
          <p:nvPr>
            <p:ph idx="1"/>
          </p:nvPr>
        </p:nvSpPr>
        <p:spPr/>
        <p:txBody>
          <a:bodyPr>
            <a:noAutofit/>
          </a:bodyPr>
          <a:lstStyle/>
          <a:p>
            <a:pPr marL="0" indent="0">
              <a:buNone/>
            </a:pPr>
            <a:r>
              <a:rPr lang="en-US" dirty="0" smtClean="0"/>
              <a:t>	</a:t>
            </a:r>
            <a:endParaRPr lang="en-US" dirty="0">
              <a:effectLst/>
            </a:endParaRPr>
          </a:p>
        </p:txBody>
      </p:sp>
      <p:sp>
        <p:nvSpPr>
          <p:cNvPr id="6" name="TextBox 5"/>
          <p:cNvSpPr txBox="1"/>
          <p:nvPr/>
        </p:nvSpPr>
        <p:spPr>
          <a:xfrm>
            <a:off x="428596" y="1500174"/>
            <a:ext cx="8429684" cy="3108543"/>
          </a:xfrm>
          <a:prstGeom prst="rect">
            <a:avLst/>
          </a:prstGeom>
          <a:noFill/>
        </p:spPr>
        <p:txBody>
          <a:bodyPr wrap="square" rtlCol="0">
            <a:spAutoFit/>
          </a:bodyPr>
          <a:lstStyle/>
          <a:p>
            <a:r>
              <a:rPr lang="en-US" sz="2800" dirty="0" smtClean="0">
                <a:solidFill>
                  <a:schemeClr val="tx2"/>
                </a:solidFill>
                <a:latin typeface="Times New Roman" pitchFamily="18" charset="0"/>
                <a:cs typeface="Times New Roman" pitchFamily="18" charset="0"/>
              </a:rPr>
              <a:t>2. V</a:t>
            </a:r>
            <a:r>
              <a:rPr lang="vi-VN" sz="2800" dirty="0" smtClean="0">
                <a:solidFill>
                  <a:schemeClr val="tx2"/>
                </a:solidFill>
                <a:latin typeface="Times New Roman" pitchFamily="18" charset="0"/>
                <a:cs typeface="Times New Roman" pitchFamily="18" charset="0"/>
              </a:rPr>
              <a:t>ào khoảng thời gian từ </a:t>
            </a:r>
            <a:r>
              <a:rPr lang="vi-VN" sz="2800" dirty="0" smtClean="0">
                <a:solidFill>
                  <a:schemeClr val="tx2"/>
                </a:solidFill>
                <a:latin typeface="Times New Roman" pitchFamily="18" charset="0"/>
                <a:cs typeface="Times New Roman" pitchFamily="18" charset="0"/>
              </a:rPr>
              <a:t>20h00 </a:t>
            </a:r>
            <a:r>
              <a:rPr lang="vi-VN" sz="2800" dirty="0" smtClean="0">
                <a:solidFill>
                  <a:schemeClr val="tx2"/>
                </a:solidFill>
                <a:latin typeface="Times New Roman" pitchFamily="18" charset="0"/>
                <a:cs typeface="Times New Roman" pitchFamily="18" charset="0"/>
              </a:rPr>
              <a:t>đến 21h30 ngày 18 tháng 01 năm 2019 tại KTX S3 xảy ra vụ mất cắp tài sản tại 2 phòng gồm P2.11 và P4.2:</a:t>
            </a:r>
          </a:p>
          <a:p>
            <a:pPr>
              <a:buFontTx/>
              <a:buChar char="-"/>
            </a:pPr>
            <a:r>
              <a:rPr lang="vi-VN" sz="2800" dirty="0" smtClean="0">
                <a:solidFill>
                  <a:schemeClr val="tx2"/>
                </a:solidFill>
                <a:latin typeface="Times New Roman" pitchFamily="18" charset="0"/>
                <a:cs typeface="Times New Roman" pitchFamily="18" charset="0"/>
              </a:rPr>
              <a:t> Phòng 2.11: Sinh viên Nguyễn Thị Vy K41B Sư phạm Anh Khoa Ngoại ngữ mất 01 máy </a:t>
            </a:r>
            <a:r>
              <a:rPr lang="vi-VN" sz="2800" dirty="0" smtClean="0">
                <a:solidFill>
                  <a:schemeClr val="tx2"/>
                </a:solidFill>
                <a:latin typeface="Times New Roman" pitchFamily="18" charset="0"/>
                <a:cs typeface="Times New Roman" pitchFamily="18" charset="0"/>
              </a:rPr>
              <a:t>tính xách tay</a:t>
            </a:r>
            <a:endParaRPr lang="vi-VN" sz="2800" dirty="0" smtClean="0">
              <a:solidFill>
                <a:schemeClr val="tx2"/>
              </a:solidFill>
              <a:latin typeface="Times New Roman" pitchFamily="18" charset="0"/>
              <a:cs typeface="Times New Roman" pitchFamily="18" charset="0"/>
            </a:endParaRPr>
          </a:p>
          <a:p>
            <a:pPr>
              <a:buFontTx/>
              <a:buChar char="-"/>
            </a:pPr>
            <a:r>
              <a:rPr lang="vi-VN" sz="2800" dirty="0" smtClean="0">
                <a:solidFill>
                  <a:schemeClr val="tx2"/>
                </a:solidFill>
                <a:latin typeface="Times New Roman" pitchFamily="18" charset="0"/>
                <a:cs typeface="Times New Roman" pitchFamily="18" charset="0"/>
              </a:rPr>
              <a:t> Phòng 4.2: Sinh viên Trịnh Lan Hương K44 Khoa  GDTC mất 01 máy </a:t>
            </a:r>
            <a:r>
              <a:rPr lang="vi-VN" sz="2800" dirty="0" smtClean="0">
                <a:solidFill>
                  <a:schemeClr val="tx2"/>
                </a:solidFill>
                <a:latin typeface="Times New Roman" pitchFamily="18" charset="0"/>
                <a:cs typeface="Times New Roman" pitchFamily="18" charset="0"/>
              </a:rPr>
              <a:t>tính xách tay</a:t>
            </a:r>
            <a:r>
              <a:rPr lang="vi-VN" sz="2800" dirty="0" smtClean="0">
                <a:solidFill>
                  <a:schemeClr val="tx2"/>
                </a:solidFill>
                <a:latin typeface="Times New Roman" pitchFamily="18" charset="0"/>
                <a:cs typeface="Times New Roman" pitchFamily="18" charset="0"/>
              </a:rPr>
              <a:t>				</a:t>
            </a:r>
            <a:endParaRPr lang="vi-VN" sz="2800"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MỘT SỐ BiỆN PHÁP PHÒNG NGỪA</a:t>
            </a:r>
            <a:endParaRPr lang="vi-VN" dirty="0"/>
          </a:p>
        </p:txBody>
      </p:sp>
      <p:sp>
        <p:nvSpPr>
          <p:cNvPr id="3" name="Content Placeholder 2"/>
          <p:cNvSpPr>
            <a:spLocks noGrp="1"/>
          </p:cNvSpPr>
          <p:nvPr>
            <p:ph idx="1"/>
          </p:nvPr>
        </p:nvSpPr>
        <p:spPr/>
        <p:txBody>
          <a:bodyPr>
            <a:noAutofit/>
          </a:bodyPr>
          <a:lstStyle/>
          <a:p>
            <a:pPr lvl="0">
              <a:buFont typeface="Wingdings" pitchFamily="2" charset="2"/>
              <a:buChar char="q"/>
            </a:pPr>
            <a:r>
              <a:rPr lang="vi-VN" sz="2200" b="1" dirty="0" smtClean="0"/>
              <a:t>Chấp hành nghiêm chỉnh các quy định của Pháp luật </a:t>
            </a:r>
            <a:r>
              <a:rPr lang="vi-VN" sz="2200" dirty="0" smtClean="0"/>
              <a:t>(Luật Hình sự, Luật Hành chính, Luật Cư trú, Luật Giao thông đường bộ, Luật Phòng cháy, chữa cháy...); </a:t>
            </a:r>
            <a:r>
              <a:rPr lang="vi-VN" sz="2200" b="1" dirty="0" smtClean="0"/>
              <a:t>Nội quy, Quy định của nhà trường </a:t>
            </a:r>
            <a:r>
              <a:rPr lang="vi-VN" sz="2200" dirty="0" smtClean="0"/>
              <a:t>đề ra (nội quy ra vào cơ quan; quy định về việc mượn hội trường, phòng học; quy định về việc chụp ảnh trong các khu vực của nhà trường; quy định về việc thực hiện kẻng báo giờ giới nghiêm trong KTX SV; quy định về thời hạn nộp phí KTX...) và các </a:t>
            </a:r>
            <a:r>
              <a:rPr lang="vi-VN" sz="2200" b="1" dirty="0" smtClean="0"/>
              <a:t>quy định của địa phương </a:t>
            </a:r>
            <a:r>
              <a:rPr lang="vi-VN" sz="2200" dirty="0" smtClean="0"/>
              <a:t>nơi cư trú.</a:t>
            </a:r>
          </a:p>
          <a:p>
            <a:pPr lvl="0">
              <a:buFont typeface="Wingdings" pitchFamily="2" charset="2"/>
              <a:buChar char="q"/>
            </a:pPr>
            <a:r>
              <a:rPr lang="vi-VN" sz="2200" dirty="0" smtClean="0"/>
              <a:t>Mọi người học (ở nội trú ký túc xá sinh viên cũng như ở phòng trọ bên ngoài) luôn </a:t>
            </a:r>
            <a:r>
              <a:rPr lang="vi-VN" sz="2200" b="1" dirty="0" smtClean="0"/>
              <a:t>nêu cao tinh thần cảnh giác, có trách nhiệm nhắc nhở bảo vệ tài sản </a:t>
            </a:r>
            <a:r>
              <a:rPr lang="vi-VN" sz="2200" dirty="0" smtClean="0"/>
              <a:t>của nhau, </a:t>
            </a:r>
            <a:r>
              <a:rPr lang="vi-VN" sz="2200" b="1" dirty="0" smtClean="0"/>
              <a:t>không để đối tượng xấu lợi dụng sơ hở trộm cắp tài sản</a:t>
            </a:r>
            <a:r>
              <a:rPr lang="vi-VN" sz="2200" dirty="0" smtClean="0"/>
              <a:t>.</a:t>
            </a:r>
            <a:endParaRPr lang="vi-VN" sz="2200" b="1" dirty="0" smtClean="0"/>
          </a:p>
          <a:p>
            <a:pPr lvl="0">
              <a:buFont typeface="Wingdings" pitchFamily="2" charset="2"/>
              <a:buChar char="q"/>
            </a:pPr>
            <a:r>
              <a:rPr lang="vi-VN" sz="2200" dirty="0" smtClean="0"/>
              <a:t>Phải chủ động </a:t>
            </a:r>
            <a:r>
              <a:rPr lang="vi-VN" sz="2200" b="1" dirty="0" smtClean="0"/>
              <a:t>quản lý, bảo quản, trông giữ tài sản</a:t>
            </a:r>
            <a:r>
              <a:rPr lang="vi-VN" sz="2200" dirty="0" smtClean="0"/>
              <a:t> của mình; khi đi học, đi chơi, đi ngủ, </a:t>
            </a:r>
            <a:r>
              <a:rPr lang="vi-VN" sz="2200" b="1" dirty="0" smtClean="0"/>
              <a:t>ra khỏi phòng cần khóa cửa cẩn thận</a:t>
            </a:r>
            <a:r>
              <a:rPr lang="vi-VN" sz="2200" dirty="0" smtClean="0"/>
              <a:t>, </a:t>
            </a:r>
            <a:r>
              <a:rPr lang="vi-VN" sz="2200" b="1" dirty="0" smtClean="0"/>
              <a:t>nhờ người trông giữ </a:t>
            </a:r>
            <a:r>
              <a:rPr lang="vi-VN" sz="2200" dirty="0" smtClean="0"/>
              <a:t>không để đối tượng lợi dụng trộm cắp.</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MỘT SỐ BiỆN PHÁP PHÒNG NGỪA</a:t>
            </a:r>
            <a:endParaRPr lang="vi-VN" dirty="0"/>
          </a:p>
        </p:txBody>
      </p:sp>
      <p:sp>
        <p:nvSpPr>
          <p:cNvPr id="3" name="Content Placeholder 2"/>
          <p:cNvSpPr>
            <a:spLocks noGrp="1"/>
          </p:cNvSpPr>
          <p:nvPr>
            <p:ph idx="1"/>
          </p:nvPr>
        </p:nvSpPr>
        <p:spPr/>
        <p:txBody>
          <a:bodyPr>
            <a:noAutofit/>
          </a:bodyPr>
          <a:lstStyle/>
          <a:p>
            <a:pPr lvl="0">
              <a:buFont typeface="Wingdings" pitchFamily="2" charset="2"/>
              <a:buChar char="q"/>
            </a:pPr>
            <a:r>
              <a:rPr lang="vi-VN" sz="2400" dirty="0" smtClean="0"/>
              <a:t>Luôn </a:t>
            </a:r>
            <a:r>
              <a:rPr lang="vi-VN" sz="2400" b="1" dirty="0" smtClean="0"/>
              <a:t>nêu cao ý thức cảnh giác, bảo vệ tài sản cá nhân </a:t>
            </a:r>
            <a:r>
              <a:rPr lang="vi-VN" sz="2400" dirty="0" smtClean="0"/>
              <a:t>ở mọi nơi, mọi lúc để phòng ngừa trộm cắp, lừa đảo, cướp giật... Ví dụ: Cổng ra vào, phòng ở phải có khóa đảm bảo an toàn chống việc cắt, phá khóa của kẻ gian, nên tìm phòng trọ có chung cổng với nhà chủ; Tài sản phải được để trong tủ, hòm có khóa; Khi đi ngủ phải khóa cổng, chốt cửa phía trong; Tài sản có giá trị cao (tiền, máy tính xách tay, điện thoại di động...) khi ra khỏi phòng phải đem theo người, không để tài sản có giá trị ở trong cặp đem vào phòng học, nên gửi nhà chủ, gửi Ban Bảo vệ; Đối với thẻ rút tiền không nên sử dụng mật khẩu mà người khác dễ biết, không nên lưu mật khẩu vào điện thoại hoặc ghi vào sổ tay; </a:t>
            </a:r>
            <a:r>
              <a:rPr lang="vi-VN" sz="2400" b="1" dirty="0" smtClean="0"/>
              <a:t>Luôn cảnh giác với người lạ và không tiếp người lạ tại phòng trọ</a:t>
            </a:r>
            <a:r>
              <a:rPr lang="vi-VN" sz="2400" dirty="0" smtClean="0"/>
              <a:t>; Trong trường hợp có việc phải đi ra ngoài vào giờ khuya </a:t>
            </a:r>
            <a:r>
              <a:rPr lang="vi-VN" sz="2400" b="1" dirty="0" smtClean="0"/>
              <a:t>nên có từ 02 người trở lên</a:t>
            </a:r>
            <a:r>
              <a:rPr lang="vi-VN" sz="2400" dirty="0" smtClean="0"/>
              <a:t>.</a:t>
            </a:r>
          </a:p>
          <a:p>
            <a:pPr>
              <a:buNone/>
            </a:pPr>
            <a:endParaRPr lang="vi-VN"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76672"/>
            <a:ext cx="8858312" cy="4357718"/>
          </a:xfrm>
        </p:spPr>
        <p:txBody>
          <a:bodyPr>
            <a:normAutofit/>
          </a:bodyPr>
          <a:lstStyle/>
          <a:p>
            <a:pPr>
              <a:lnSpc>
                <a:spcPct val="120000"/>
              </a:lnSpc>
            </a:pPr>
            <a:r>
              <a:rPr lang="vi-VN" sz="3200" cap="none" dirty="0" smtClean="0">
                <a:effectLst/>
              </a:rPr>
              <a:t>BÀI 7: CÔNG TÁC ĐẢM BẢO AN NINH TRẬT TỰ, PHÒNG CHỐNG TỘI PHẠM VÀ TỆ NẠN XÃ HỘI TRONG NHÀ TRƯỜNG</a:t>
            </a:r>
            <a:endParaRPr lang="vi-VN" sz="2400" cap="none" dirty="0">
              <a:effectLst/>
            </a:endParaRPr>
          </a:p>
        </p:txBody>
      </p:sp>
      <p:sp>
        <p:nvSpPr>
          <p:cNvPr id="3" name="TextBox 2"/>
          <p:cNvSpPr txBox="1"/>
          <p:nvPr/>
        </p:nvSpPr>
        <p:spPr>
          <a:xfrm>
            <a:off x="1286231" y="5013176"/>
            <a:ext cx="6500858" cy="1200329"/>
          </a:xfrm>
          <a:prstGeom prst="rect">
            <a:avLst/>
          </a:prstGeom>
          <a:noFill/>
        </p:spPr>
        <p:txBody>
          <a:bodyPr wrap="square" rtlCol="0">
            <a:spAutoFit/>
          </a:bodyPr>
          <a:lstStyle/>
          <a:p>
            <a:pPr algn="ctr"/>
            <a:r>
              <a:rPr lang="vi-VN" sz="2400" dirty="0" smtClean="0">
                <a:latin typeface="Times New Roman" pitchFamily="18" charset="0"/>
                <a:cs typeface="Times New Roman" pitchFamily="18" charset="0"/>
              </a:rPr>
              <a:t>BÁO CÁO VIÊN</a:t>
            </a:r>
          </a:p>
          <a:p>
            <a:pPr algn="ctr"/>
            <a:r>
              <a:rPr lang="vi-VN" sz="2400" dirty="0" smtClean="0">
                <a:latin typeface="Times New Roman" pitchFamily="18" charset="0"/>
                <a:cs typeface="Times New Roman" pitchFamily="18" charset="0"/>
              </a:rPr>
              <a:t>PHÓ TRƯỞNG BAN BẢO VỆ</a:t>
            </a:r>
          </a:p>
          <a:p>
            <a:pPr algn="ctr"/>
            <a:r>
              <a:rPr lang="vi-VN" sz="2400" b="1" dirty="0" smtClean="0">
                <a:latin typeface="Times New Roman" pitchFamily="18" charset="0"/>
                <a:cs typeface="Times New Roman" pitchFamily="18" charset="0"/>
              </a:rPr>
              <a:t>TRƯƠNG XUÂN HỒNG</a:t>
            </a:r>
            <a:endParaRPr lang="vi-VN"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MỘT SỐ BiỆN PHÁP PHÒNG NGỪA</a:t>
            </a:r>
            <a:endParaRPr lang="vi-VN" dirty="0"/>
          </a:p>
        </p:txBody>
      </p:sp>
      <p:sp>
        <p:nvSpPr>
          <p:cNvPr id="3" name="Content Placeholder 2"/>
          <p:cNvSpPr>
            <a:spLocks noGrp="1"/>
          </p:cNvSpPr>
          <p:nvPr>
            <p:ph idx="1"/>
          </p:nvPr>
        </p:nvSpPr>
        <p:spPr/>
        <p:txBody>
          <a:bodyPr>
            <a:noAutofit/>
          </a:bodyPr>
          <a:lstStyle/>
          <a:p>
            <a:pPr lvl="0">
              <a:buFont typeface="Wingdings" pitchFamily="2" charset="2"/>
              <a:buChar char="q"/>
            </a:pPr>
            <a:r>
              <a:rPr lang="vi-VN" dirty="0" smtClean="0"/>
              <a:t>Chấp </a:t>
            </a:r>
            <a:r>
              <a:rPr lang="vi-VN" dirty="0"/>
              <a:t>hành nghiêm chỉnh Luật Phòng </a:t>
            </a:r>
            <a:r>
              <a:rPr lang="vi-VN" dirty="0" smtClean="0"/>
              <a:t>cháy, </a:t>
            </a:r>
            <a:r>
              <a:rPr lang="vi-VN" dirty="0"/>
              <a:t>chữa </a:t>
            </a:r>
            <a:r>
              <a:rPr lang="vi-VN" dirty="0" smtClean="0"/>
              <a:t>cháy; </a:t>
            </a:r>
            <a:r>
              <a:rPr lang="vi-VN" dirty="0"/>
              <a:t>cụ thể </a:t>
            </a:r>
            <a:r>
              <a:rPr lang="vi-VN" dirty="0" smtClean="0"/>
              <a:t>là: </a:t>
            </a:r>
          </a:p>
          <a:p>
            <a:pPr lvl="0">
              <a:buNone/>
            </a:pPr>
            <a:r>
              <a:rPr lang="vi-VN" dirty="0" smtClean="0"/>
              <a:t>    - Không </a:t>
            </a:r>
            <a:r>
              <a:rPr lang="vi-VN" dirty="0"/>
              <a:t>được xâm phạm, huỷ hoại, làm hư hỏng các phương tiện phòng cháy và chữa cháy được lắp đặt ở các khu vực trong nhà trường như: hệ thống vòi phun nước, bình bột, bảng tiêu lệnh chữa cháy</a:t>
            </a:r>
            <a:r>
              <a:rPr lang="vi-VN" dirty="0" smtClean="0"/>
              <a:t>,...</a:t>
            </a:r>
          </a:p>
          <a:p>
            <a:pPr lvl="0">
              <a:buNone/>
            </a:pPr>
            <a:r>
              <a:rPr lang="vi-VN" smtClean="0"/>
              <a:t>    - Trước khi ra khỏi phòng (phòng ở, phòng học...) phải tắt hết các thiết bị tiêu thụ điện, đồ dùng điện</a:t>
            </a:r>
            <a:endParaRPr lang="vi-VN" dirty="0"/>
          </a:p>
        </p:txBody>
      </p:sp>
    </p:spTree>
    <p:extLst>
      <p:ext uri="{BB962C8B-B14F-4D97-AF65-F5344CB8AC3E}">
        <p14:creationId xmlns:p14="http://schemas.microsoft.com/office/powerpoint/2010/main" xmlns="" val="3236738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CÁCH XỬ LÝ CỦA NGƯỜI HỌC</a:t>
            </a:r>
            <a:br>
              <a:rPr lang="vi-VN" dirty="0" smtClean="0"/>
            </a:br>
            <a:r>
              <a:rPr lang="vi-VN" dirty="0" smtClean="0"/>
              <a:t>KHI CÓ NHỮNG TÌNH HuỐNG VỀ ANTT XẢY RA</a:t>
            </a:r>
            <a:endParaRPr lang="vi-VN" dirty="0"/>
          </a:p>
        </p:txBody>
      </p:sp>
      <p:sp>
        <p:nvSpPr>
          <p:cNvPr id="3" name="Content Placeholder 2"/>
          <p:cNvSpPr>
            <a:spLocks noGrp="1"/>
          </p:cNvSpPr>
          <p:nvPr>
            <p:ph idx="1"/>
          </p:nvPr>
        </p:nvSpPr>
        <p:spPr/>
        <p:txBody>
          <a:bodyPr>
            <a:normAutofit lnSpcReduction="10000"/>
          </a:bodyPr>
          <a:lstStyle/>
          <a:p>
            <a:pPr lvl="0">
              <a:buFont typeface="Wingdings" pitchFamily="2" charset="2"/>
              <a:buChar char="q"/>
            </a:pPr>
            <a:r>
              <a:rPr lang="vi-VN" sz="2400" dirty="0" smtClean="0"/>
              <a:t>Khi </a:t>
            </a:r>
            <a:r>
              <a:rPr lang="vi-VN" sz="2400" b="1" dirty="0" smtClean="0"/>
              <a:t>phát hiện đối tượng </a:t>
            </a:r>
            <a:r>
              <a:rPr lang="vi-VN" sz="2400" dirty="0" smtClean="0"/>
              <a:t>có biểu hiện nghi vấn liên quan đến ANTT như: trộm cắp tài sản, phát hiện tài sản có liên quan bị mất... phải </a:t>
            </a:r>
            <a:r>
              <a:rPr lang="vi-VN" sz="2400" b="1" dirty="0" smtClean="0"/>
              <a:t>kịp thời báo cáo với Ban Bảo vệ nhà trường </a:t>
            </a:r>
            <a:r>
              <a:rPr lang="vi-VN" sz="2400" dirty="0" smtClean="0"/>
              <a:t>(đối với sinh viên ở nội trú), báo cáo tổ dân phố (đối với người học ở ngoại trú), đồng thời </a:t>
            </a:r>
            <a:r>
              <a:rPr lang="vi-VN" sz="2400" b="1" dirty="0" smtClean="0"/>
              <a:t>đến ngay cơ quan công an Phường </a:t>
            </a:r>
            <a:r>
              <a:rPr lang="vi-VN" sz="2400" dirty="0" smtClean="0"/>
              <a:t>để trình báo phục vụ việc tổ chức, điều tra làm rõ tội phạm.</a:t>
            </a:r>
          </a:p>
          <a:p>
            <a:pPr lvl="0" indent="17463">
              <a:buNone/>
            </a:pPr>
            <a:r>
              <a:rPr lang="vi-VN" sz="2400" i="1" dirty="0" smtClean="0"/>
              <a:t>(Số điện thoại trực ban của </a:t>
            </a:r>
            <a:r>
              <a:rPr lang="vi-VN" sz="2400" b="1" i="1" dirty="0" smtClean="0"/>
              <a:t>Công an phường Xuân Hòa: 0211.3863.021</a:t>
            </a:r>
            <a:r>
              <a:rPr lang="vi-VN" sz="2400" i="1" dirty="0" smtClean="0"/>
              <a:t>; số điện thoại trực ban của </a:t>
            </a:r>
            <a:r>
              <a:rPr lang="vi-VN" sz="2400" b="1" i="1" dirty="0" smtClean="0"/>
              <a:t>Công an phường Đồng Xuân: 02113.540.567</a:t>
            </a:r>
            <a:r>
              <a:rPr lang="vi-VN" sz="2400" i="1" dirty="0" smtClean="0"/>
              <a:t>)</a:t>
            </a:r>
          </a:p>
          <a:p>
            <a:pPr lvl="0">
              <a:buFont typeface="Wingdings" pitchFamily="2" charset="2"/>
              <a:buChar char="q"/>
            </a:pPr>
            <a:r>
              <a:rPr lang="vi-VN" sz="2400" dirty="0" smtClean="0"/>
              <a:t>Khi </a:t>
            </a:r>
            <a:r>
              <a:rPr lang="vi-VN" sz="2400" b="1" dirty="0" smtClean="0"/>
              <a:t>xảy ra vụ việc</a:t>
            </a:r>
            <a:r>
              <a:rPr lang="vi-VN" sz="2400" dirty="0" smtClean="0"/>
              <a:t> liên quan đến ANTT như: Mất trộm tài sản... phải </a:t>
            </a:r>
            <a:r>
              <a:rPr lang="vi-VN" sz="2400" b="1" dirty="0" smtClean="0"/>
              <a:t>giữ nguyên hiện trường, nhanh chóng báo cáo</a:t>
            </a:r>
            <a:r>
              <a:rPr lang="vi-VN" sz="2400" dirty="0" smtClean="0"/>
              <a:t> tổ dân phố (đối với người học ở ngoại trú), Ban Bảo vệ và cán bộ Ban QL KTX SV (đối với người học ở nội trú), đồng thời </a:t>
            </a:r>
            <a:r>
              <a:rPr lang="vi-VN" sz="2400" b="1" dirty="0" smtClean="0"/>
              <a:t>đến ngay cơ quan công an Phường</a:t>
            </a:r>
            <a:r>
              <a:rPr lang="vi-VN" sz="2400" dirty="0" smtClean="0"/>
              <a:t> trình báo để tổ chức điều tra theo quy định.</a:t>
            </a:r>
          </a:p>
        </p:txBody>
      </p:sp>
      <p:sp>
        <p:nvSpPr>
          <p:cNvPr id="4" name="Rectangle 3"/>
          <p:cNvSpPr/>
          <p:nvPr/>
        </p:nvSpPr>
        <p:spPr>
          <a:xfrm>
            <a:off x="10715668" y="92867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THẢO LuẬN</a:t>
            </a:r>
            <a:endParaRPr lang="vi-VN" dirty="0"/>
          </a:p>
        </p:txBody>
      </p:sp>
      <p:sp>
        <p:nvSpPr>
          <p:cNvPr id="3" name="Content Placeholder 2"/>
          <p:cNvSpPr>
            <a:spLocks noGrp="1"/>
          </p:cNvSpPr>
          <p:nvPr>
            <p:ph idx="1"/>
          </p:nvPr>
        </p:nvSpPr>
        <p:spPr/>
        <p:txBody>
          <a:bodyPr>
            <a:normAutofit/>
          </a:bodyPr>
          <a:lstStyle/>
          <a:p>
            <a:pPr>
              <a:buFont typeface="Wingdings" pitchFamily="2" charset="2"/>
              <a:buChar char="q"/>
            </a:pPr>
            <a:r>
              <a:rPr lang="vi-VN" sz="3200" dirty="0"/>
              <a:t>Câu 1: Anh (chị) hãy nêu tình hình an ninh trật tự trên địa bàn? Các dạng tội phạm, tệ nạn xã hội thường xảy ra trên địa bàn Phường Xuân Hoà? </a:t>
            </a:r>
            <a:r>
              <a:rPr lang="vi-VN" sz="3200" dirty="0" smtClean="0"/>
              <a:t> (đáp án: Phần III, IV)</a:t>
            </a:r>
          </a:p>
          <a:p>
            <a:pPr>
              <a:buFont typeface="Wingdings" pitchFamily="2" charset="2"/>
              <a:buChar char="q"/>
            </a:pPr>
            <a:endParaRPr lang="vi-VN" sz="3200" dirty="0"/>
          </a:p>
          <a:p>
            <a:pPr>
              <a:buFont typeface="Wingdings" pitchFamily="2" charset="2"/>
              <a:buChar char="q"/>
            </a:pPr>
            <a:r>
              <a:rPr lang="vi-VN" sz="3200" dirty="0" smtClean="0"/>
              <a:t>Câu </a:t>
            </a:r>
            <a:r>
              <a:rPr lang="vi-VN" sz="3200" dirty="0"/>
              <a:t>2: Người học cần có những biện pháp phòng ngừa như thế nào để đảm bảo an ninh trật tự, phòng chống tội phạm và tệ nạn xã hội trong nhà trường? Cách xử lý khi có những tình huống về an ninh trật tự xảy ra? </a:t>
            </a:r>
            <a:r>
              <a:rPr lang="vi-VN" sz="3200" dirty="0" smtClean="0"/>
              <a:t>(đáp án: Phần V, VI)</a:t>
            </a:r>
            <a:endParaRPr lang="vi-VN"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Nội dung học tập</a:t>
            </a:r>
            <a:endParaRPr lang="vi-VN" dirty="0"/>
          </a:p>
        </p:txBody>
      </p:sp>
      <p:sp>
        <p:nvSpPr>
          <p:cNvPr id="3" name="Content Placeholder 2"/>
          <p:cNvSpPr>
            <a:spLocks noGrp="1"/>
          </p:cNvSpPr>
          <p:nvPr>
            <p:ph idx="1"/>
          </p:nvPr>
        </p:nvSpPr>
        <p:spPr/>
        <p:txBody>
          <a:bodyPr/>
          <a:lstStyle/>
          <a:p>
            <a:pPr>
              <a:buFont typeface="Wingdings" pitchFamily="2" charset="2"/>
              <a:buChar char="q"/>
            </a:pPr>
            <a:r>
              <a:rPr lang="vi-VN" dirty="0" smtClean="0"/>
              <a:t>I. Khái niệm về tội phạm</a:t>
            </a:r>
          </a:p>
          <a:p>
            <a:pPr>
              <a:buFont typeface="Wingdings" pitchFamily="2" charset="2"/>
              <a:buChar char="q"/>
            </a:pPr>
            <a:r>
              <a:rPr lang="vi-VN" dirty="0" smtClean="0"/>
              <a:t>II. Khái niệm về tệ nạn xã hội, các loại tệ nạn xã hội</a:t>
            </a:r>
          </a:p>
          <a:p>
            <a:pPr>
              <a:buFont typeface="Wingdings" pitchFamily="2" charset="2"/>
              <a:buChar char="q"/>
            </a:pPr>
            <a:r>
              <a:rPr lang="vi-VN" dirty="0" smtClean="0"/>
              <a:t>III. Tình hình an ninh trật tự trên địa bàn</a:t>
            </a:r>
          </a:p>
          <a:p>
            <a:pPr>
              <a:buFont typeface="Wingdings" pitchFamily="2" charset="2"/>
              <a:buChar char="q"/>
            </a:pPr>
            <a:r>
              <a:rPr lang="vi-VN" dirty="0" smtClean="0"/>
              <a:t>IV. Các dạng tội phạm, tệ nạn xã hội thường xảy ra trên địa bàn</a:t>
            </a:r>
          </a:p>
          <a:p>
            <a:pPr>
              <a:buFont typeface="Wingdings" pitchFamily="2" charset="2"/>
              <a:buChar char="q"/>
            </a:pPr>
            <a:r>
              <a:rPr lang="vi-VN" dirty="0" smtClean="0"/>
              <a:t>V. Một số biện pháp phòng ngừa</a:t>
            </a:r>
          </a:p>
          <a:p>
            <a:pPr>
              <a:buFont typeface="Wingdings" pitchFamily="2" charset="2"/>
              <a:buChar char="q"/>
            </a:pPr>
            <a:r>
              <a:rPr lang="vi-VN" dirty="0" smtClean="0"/>
              <a:t>VI. Cách xử lý của người học khi có những tình huống về an ninh trật tự xảy ra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KHÁI NiỆM VỀ TỘI PHẠM</a:t>
            </a:r>
            <a:endParaRPr lang="vi-VN" dirty="0"/>
          </a:p>
        </p:txBody>
      </p:sp>
      <p:sp>
        <p:nvSpPr>
          <p:cNvPr id="3" name="Content Placeholder 2"/>
          <p:cNvSpPr>
            <a:spLocks noGrp="1"/>
          </p:cNvSpPr>
          <p:nvPr>
            <p:ph idx="1"/>
          </p:nvPr>
        </p:nvSpPr>
        <p:spPr/>
        <p:txBody>
          <a:bodyPr>
            <a:normAutofit/>
          </a:bodyPr>
          <a:lstStyle/>
          <a:p>
            <a:pPr>
              <a:buFont typeface="Wingdings" pitchFamily="2" charset="2"/>
              <a:buChar char="q"/>
            </a:pPr>
            <a:r>
              <a:rPr lang="vi-VN" dirty="0" smtClean="0"/>
              <a:t>Tội phạm là hành vi nguy hiểm cho xã hội được quy định trong Bộ luật hình sự, do người có năng lực trách nhiệm hình sự thực hiện một cách cố ý hoặc vô ý, xâm phạm độc lập, chủ quyền, thống nhất, toàn vẹn lãnh thổ Tổ quốc, xâm phạm chế độ chính trị, chế độ kinh tế, nền văn hoá, quốc phòng, an ninh, trật tự, an toàn xã hội, quyền, lợi ích hợp pháp của tổ chức, xâm phạm tính mạng, sức khỏe, danh dự, nhân phẩm, tự do, tài sản, các quyền, lợi ích hợp pháp khác của công dân, xâm phạm những lĩnh vực khác của trật tự pháp luật xã hội chủ nghĩa.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KHÁI NiỆM VỀ TỘI PHẠM</a:t>
            </a:r>
            <a:endParaRPr lang="vi-VN" dirty="0"/>
          </a:p>
        </p:txBody>
      </p:sp>
      <p:sp>
        <p:nvSpPr>
          <p:cNvPr id="3" name="Content Placeholder 2"/>
          <p:cNvSpPr>
            <a:spLocks noGrp="1"/>
          </p:cNvSpPr>
          <p:nvPr>
            <p:ph idx="1"/>
          </p:nvPr>
        </p:nvSpPr>
        <p:spPr/>
        <p:txBody>
          <a:bodyPr/>
          <a:lstStyle/>
          <a:p>
            <a:pPr>
              <a:buFont typeface="Wingdings" pitchFamily="2" charset="2"/>
              <a:buChar char="q"/>
            </a:pPr>
            <a:r>
              <a:rPr lang="vi-VN" dirty="0" smtClean="0"/>
              <a:t>Căn cứ vào tính chất và mức độ nguy hiểm cho xã hội của hành vi được quy định trong Bộ luật này, tội phạm được phân thành tội phạm ít nghiêm trọng, tội phạm nghiêm trọng, tội phạm rất nghiêm trọng và tội phạm đặc biệt nghiêm trọng.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KHÁI NiỆM VỀ TỘI PHẠM</a:t>
            </a:r>
            <a:endParaRPr lang="vi-VN" dirty="0"/>
          </a:p>
        </p:txBody>
      </p:sp>
      <p:sp>
        <p:nvSpPr>
          <p:cNvPr id="3" name="Content Placeholder 2"/>
          <p:cNvSpPr>
            <a:spLocks noGrp="1"/>
          </p:cNvSpPr>
          <p:nvPr>
            <p:ph idx="1"/>
          </p:nvPr>
        </p:nvSpPr>
        <p:spPr/>
        <p:txBody>
          <a:bodyPr>
            <a:noAutofit/>
          </a:bodyPr>
          <a:lstStyle/>
          <a:p>
            <a:pPr>
              <a:buFont typeface="Wingdings" pitchFamily="2" charset="2"/>
              <a:buChar char="q"/>
            </a:pPr>
            <a:r>
              <a:rPr lang="vi-VN" sz="2400" dirty="0" smtClean="0"/>
              <a:t>Tội phạm ít nghiêm trọng là tội phạm gây nguy hại không lớn cho xã hội mà mức cao nhất của khung hình phạt đối với tội ấy là đến ba năm tù; tội phạm nghiêm trọng là tội phạm gây nguy hại lớn cho xã hội mà mức cao nhất của khung hình phạt đối với tội ấy là đến bảy năm tù; tội phạm rất nghiêm trọng là tội phạm gây nguy hại rất lớn cho xã hội mà mức cao nhất của khung hình phạt đối với tội ấy là đến mười lăm năm tù; tội phạm đặc biệt nghiêm trọng là tội phạm gây nguy hại đặc biệt lớn cho xã hội mà mức cao nhất của khung hình phạt đối với tội ấy là trên mười lăm năm tù, tù chung thân hoặc tử hình.</a:t>
            </a:r>
          </a:p>
          <a:p>
            <a:pPr>
              <a:buFont typeface="Wingdings" pitchFamily="2" charset="2"/>
              <a:buChar char="q"/>
            </a:pPr>
            <a:endParaRPr lang="vi-VN" sz="2400" dirty="0" smtClean="0"/>
          </a:p>
          <a:p>
            <a:pPr>
              <a:buFont typeface="Wingdings" pitchFamily="2" charset="2"/>
              <a:buChar char="q"/>
            </a:pPr>
            <a:r>
              <a:rPr lang="vi-VN" sz="2400" dirty="0" smtClean="0"/>
              <a:t>Những hành vi tuy có dấu hiệu của tội phạm, nhưng tính chất nguy hiểm cho xã hội không đáng kể, thì không phải là tội phạm và được xử lý bằng các biện pháp khác.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TỆ NẠN XÃ HỘI</a:t>
            </a:r>
            <a:endParaRPr lang="vi-VN" dirty="0"/>
          </a:p>
        </p:txBody>
      </p:sp>
      <p:sp>
        <p:nvSpPr>
          <p:cNvPr id="3" name="Content Placeholder 2"/>
          <p:cNvSpPr>
            <a:spLocks noGrp="1"/>
          </p:cNvSpPr>
          <p:nvPr>
            <p:ph idx="1"/>
          </p:nvPr>
        </p:nvSpPr>
        <p:spPr/>
        <p:txBody>
          <a:bodyPr/>
          <a:lstStyle/>
          <a:p>
            <a:pPr>
              <a:buNone/>
            </a:pPr>
            <a:r>
              <a:rPr lang="vi-VN" b="1" dirty="0" smtClean="0"/>
              <a:t>1. Khái niệm tệ nạn xã hội</a:t>
            </a:r>
            <a:endParaRPr lang="vi-VN" dirty="0" smtClean="0"/>
          </a:p>
          <a:p>
            <a:pPr>
              <a:buFont typeface="Wingdings" pitchFamily="2" charset="2"/>
              <a:buChar char="q"/>
            </a:pPr>
            <a:r>
              <a:rPr lang="vi-VN" dirty="0" smtClean="0"/>
              <a:t>Tệ nạn xã hội là hiện tượng có tính tiêu cực, biểu hiện thông qua các hành vi sai lệch chuẩn mực xã hội, vi phạm đạo đức, pháp luật hiện hành, phá vỡ thuần phong mỹ tục, lối sống lành mạnh, tiến bộ trong xã hội, có thể gây những hậu quả nghiêm trọng cho các cá nhân, gia đình và xã hội.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TỆ NẠN XÃ HỘI</a:t>
            </a:r>
            <a:endParaRPr lang="vi-VN" dirty="0"/>
          </a:p>
        </p:txBody>
      </p:sp>
      <p:sp>
        <p:nvSpPr>
          <p:cNvPr id="3" name="Content Placeholder 2"/>
          <p:cNvSpPr>
            <a:spLocks noGrp="1"/>
          </p:cNvSpPr>
          <p:nvPr>
            <p:ph idx="1"/>
          </p:nvPr>
        </p:nvSpPr>
        <p:spPr/>
        <p:txBody>
          <a:bodyPr>
            <a:normAutofit/>
          </a:bodyPr>
          <a:lstStyle/>
          <a:p>
            <a:pPr>
              <a:buNone/>
            </a:pPr>
            <a:r>
              <a:rPr lang="vi-VN" b="1" dirty="0" smtClean="0"/>
              <a:t>2. Các loại tệ nạn xã hội</a:t>
            </a:r>
            <a:endParaRPr lang="vi-VN" dirty="0" smtClean="0"/>
          </a:p>
          <a:p>
            <a:pPr>
              <a:buFont typeface="Wingdings" pitchFamily="2" charset="2"/>
              <a:buChar char="q"/>
            </a:pPr>
            <a:r>
              <a:rPr lang="vi-VN" i="1" u="sng" dirty="0" smtClean="0"/>
              <a:t>Tệ nạn ma túy:</a:t>
            </a:r>
            <a:r>
              <a:rPr lang="vi-VN" dirty="0" smtClean="0"/>
              <a:t> là khái niệm dùng để chỉ tình trạng nghiện, lệ thuộc vào ma túy, các tội phạm về ma túy và các hành vi trái phép khác về ma túy.</a:t>
            </a:r>
          </a:p>
          <a:p>
            <a:pPr>
              <a:buFont typeface="Wingdings" pitchFamily="2" charset="2"/>
              <a:buChar char="q"/>
            </a:pPr>
            <a:r>
              <a:rPr lang="vi-VN" i="1" u="sng" dirty="0" smtClean="0"/>
              <a:t>Tệ nạn mại dâm:</a:t>
            </a:r>
            <a:r>
              <a:rPr lang="vi-VN" dirty="0" smtClean="0"/>
              <a:t> là một hiện tượng xã hội tiêu cực, biểu hiện tình trạng các cá nhân dùng các dịch vụ tình dục ngoài hôn nhân và tiền bạc, lợi ích vật chất hay các lợi ích khác để trao đổi với nhau nhằm thỏa mãn nhu cầu tình dục (đối với người mua dâm) hoặc nhu cầu về tiền bạc, lợi ích vật chất (đối với người bán dâm).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TỆ NẠN XÃ HỘI</a:t>
            </a:r>
            <a:endParaRPr lang="vi-VN" dirty="0"/>
          </a:p>
        </p:txBody>
      </p:sp>
      <p:sp>
        <p:nvSpPr>
          <p:cNvPr id="3" name="Content Placeholder 2"/>
          <p:cNvSpPr>
            <a:spLocks noGrp="1"/>
          </p:cNvSpPr>
          <p:nvPr>
            <p:ph idx="1"/>
          </p:nvPr>
        </p:nvSpPr>
        <p:spPr/>
        <p:txBody>
          <a:bodyPr>
            <a:normAutofit/>
          </a:bodyPr>
          <a:lstStyle/>
          <a:p>
            <a:pPr>
              <a:buNone/>
            </a:pPr>
            <a:r>
              <a:rPr lang="vi-VN" b="1" dirty="0" smtClean="0"/>
              <a:t>2. Các loại tệ nạn xã hội</a:t>
            </a:r>
            <a:endParaRPr lang="vi-VN" dirty="0" smtClean="0"/>
          </a:p>
          <a:p>
            <a:pPr>
              <a:buFont typeface="Wingdings" pitchFamily="2" charset="2"/>
              <a:buChar char="q"/>
            </a:pPr>
            <a:r>
              <a:rPr lang="vi-VN" i="1" u="sng" dirty="0" smtClean="0"/>
              <a:t>Tệ nạn cờ bạc:</a:t>
            </a:r>
            <a:r>
              <a:rPr lang="vi-VN" dirty="0" smtClean="0"/>
              <a:t> là hiện tượng xã hội trái pháp luật, biểu hiện tình trạng các cá nhân tổ chức và tham gia các trò chơi cờ bạc dưới mọi hình thức, gây ra những hậu quả xấu, tác động tiêu cực tới trật tự, kỷ cương, an toàn xã hội.</a:t>
            </a:r>
          </a:p>
          <a:p>
            <a:pPr>
              <a:buFont typeface="Wingdings" pitchFamily="2" charset="2"/>
              <a:buChar char="q"/>
            </a:pPr>
            <a:r>
              <a:rPr lang="vi-VN" i="1" u="sng" dirty="0" smtClean="0"/>
              <a:t>Các tệ nạn xã hội khác:</a:t>
            </a:r>
            <a:endParaRPr lang="vi-VN" dirty="0" smtClean="0"/>
          </a:p>
          <a:p>
            <a:pPr>
              <a:buNone/>
            </a:pPr>
            <a:r>
              <a:rPr lang="vi-VN" dirty="0" smtClean="0"/>
              <a:t>	+ Say rượu và nghiện rượu.</a:t>
            </a:r>
          </a:p>
          <a:p>
            <a:pPr>
              <a:buNone/>
            </a:pPr>
            <a:r>
              <a:rPr lang="vi-VN" dirty="0" smtClean="0"/>
              <a:t>	+ Đua xe trái phép.</a:t>
            </a:r>
          </a:p>
          <a:p>
            <a:pPr>
              <a:buNone/>
            </a:pPr>
            <a:r>
              <a:rPr lang="vi-VN" dirty="0" smtClean="0"/>
              <a:t>	+ Nghiện chơi game online….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Basis</Template>
  <TotalTime>507</TotalTime>
  <Words>2397</Words>
  <Application>Microsoft Office PowerPoint</Application>
  <PresentationFormat>On-screen Show (4:3)</PresentationFormat>
  <Paragraphs>99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Trường đại học sư phạm hà nội 2 ban bảo vệ</vt:lpstr>
      <vt:lpstr>BÀI 7: CÔNG TÁC ĐẢM BẢO AN NINH TRẬT TỰ, PHÒNG CHỐNG TỘI PHẠM VÀ TỆ NẠN XÃ HỘI TRONG NHÀ TRƯỜNG</vt:lpstr>
      <vt:lpstr>Nội dung học tập</vt:lpstr>
      <vt:lpstr>KHÁI NiỆM VỀ TỘI PHẠM</vt:lpstr>
      <vt:lpstr>KHÁI NiỆM VỀ TỘI PHẠM</vt:lpstr>
      <vt:lpstr>KHÁI NiỆM VỀ TỘI PHẠM</vt:lpstr>
      <vt:lpstr>TỆ NẠN XÃ HỘI</vt:lpstr>
      <vt:lpstr>TỆ NẠN XÃ HỘI</vt:lpstr>
      <vt:lpstr>TỆ NẠN XÃ HỘI</vt:lpstr>
      <vt:lpstr>TÌNH HÌNH AN NINH TRẬT TỰ TRÊN ĐỊA BÀN</vt:lpstr>
      <vt:lpstr>TÌNH HÌNH AN NINH TRẬT TỰ TRÊN ĐỊA BÀN</vt:lpstr>
      <vt:lpstr>TÌNH HÌNH AN NINH TRẬT TỰ TRÊN ĐỊA BÀN</vt:lpstr>
      <vt:lpstr>TÌNH HÌNH AN NINH TRẬT TỰ TRÊN ĐỊA BÀN</vt:lpstr>
      <vt:lpstr>MỘT SỐ THỦ ĐoẠN TRỘM CẮP</vt:lpstr>
      <vt:lpstr>MỘT SỐ THỦ ĐoẠN TRỘM CẮP</vt:lpstr>
      <vt:lpstr>MỘT SỐ VỤ NGƯỜI HỌC MẤT CẢNH GIÁC, BỊ TRỘM CẮP TÀI SẢN</vt:lpstr>
      <vt:lpstr>MỘT SỐ VỤ NGƯỜI HỌC MẤT CẢNH GIÁC, BỊ TRỘM CẮP TÀI SẢN</vt:lpstr>
      <vt:lpstr>MỘT SỐ BiỆN PHÁP PHÒNG NGỪA</vt:lpstr>
      <vt:lpstr>MỘT SỐ BiỆN PHÁP PHÒNG NGỪA</vt:lpstr>
      <vt:lpstr>MỘT SỐ BiỆN PHÁP PHÒNG NGỪA</vt:lpstr>
      <vt:lpstr>CÁCH XỬ LÝ CỦA NGƯỜI HỌC KHI CÓ NHỮNG TÌNH HuỐNG VỀ ANTT XẢY RA</vt:lpstr>
      <vt:lpstr>THẢO LuẬN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đại học sư phạm hà nội 2 ban bảo vệ</dc:title>
  <dc:creator>Sic</dc:creator>
  <cp:lastModifiedBy>Sic</cp:lastModifiedBy>
  <cp:revision>58</cp:revision>
  <dcterms:created xsi:type="dcterms:W3CDTF">2016-08-11T02:07:32Z</dcterms:created>
  <dcterms:modified xsi:type="dcterms:W3CDTF">2019-08-15T01:59:38Z</dcterms:modified>
</cp:coreProperties>
</file>